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</p:sldMasterIdLst>
  <p:notesMasterIdLst>
    <p:notesMasterId r:id="rId56"/>
  </p:notesMasterIdLst>
  <p:handoutMasterIdLst>
    <p:handoutMasterId r:id="rId57"/>
  </p:handoutMasterIdLst>
  <p:sldIdLst>
    <p:sldId id="256" r:id="rId2"/>
    <p:sldId id="258" r:id="rId3"/>
    <p:sldId id="315" r:id="rId4"/>
    <p:sldId id="372" r:id="rId5"/>
    <p:sldId id="371" r:id="rId6"/>
    <p:sldId id="373" r:id="rId7"/>
    <p:sldId id="374" r:id="rId8"/>
    <p:sldId id="375" r:id="rId9"/>
    <p:sldId id="376" r:id="rId10"/>
    <p:sldId id="429" r:id="rId11"/>
    <p:sldId id="355" r:id="rId12"/>
    <p:sldId id="309" r:id="rId13"/>
    <p:sldId id="310" r:id="rId14"/>
    <p:sldId id="356" r:id="rId15"/>
    <p:sldId id="424" r:id="rId16"/>
    <p:sldId id="425" r:id="rId17"/>
    <p:sldId id="427" r:id="rId18"/>
    <p:sldId id="312" r:id="rId19"/>
    <p:sldId id="377" r:id="rId20"/>
    <p:sldId id="400" r:id="rId21"/>
    <p:sldId id="382" r:id="rId22"/>
    <p:sldId id="401" r:id="rId23"/>
    <p:sldId id="402" r:id="rId24"/>
    <p:sldId id="381" r:id="rId25"/>
    <p:sldId id="405" r:id="rId26"/>
    <p:sldId id="430" r:id="rId27"/>
    <p:sldId id="386" r:id="rId28"/>
    <p:sldId id="403" r:id="rId29"/>
    <p:sldId id="416" r:id="rId30"/>
    <p:sldId id="418" r:id="rId31"/>
    <p:sldId id="420" r:id="rId32"/>
    <p:sldId id="421" r:id="rId33"/>
    <p:sldId id="406" r:id="rId34"/>
    <p:sldId id="407" r:id="rId35"/>
    <p:sldId id="408" r:id="rId36"/>
    <p:sldId id="398" r:id="rId37"/>
    <p:sldId id="404" r:id="rId38"/>
    <p:sldId id="417" r:id="rId39"/>
    <p:sldId id="419" r:id="rId40"/>
    <p:sldId id="422" r:id="rId41"/>
    <p:sldId id="423" r:id="rId42"/>
    <p:sldId id="383" r:id="rId43"/>
    <p:sldId id="411" r:id="rId44"/>
    <p:sldId id="393" r:id="rId45"/>
    <p:sldId id="409" r:id="rId46"/>
    <p:sldId id="410" r:id="rId47"/>
    <p:sldId id="413" r:id="rId48"/>
    <p:sldId id="415" r:id="rId49"/>
    <p:sldId id="412" r:id="rId50"/>
    <p:sldId id="414" r:id="rId51"/>
    <p:sldId id="354" r:id="rId52"/>
    <p:sldId id="350" r:id="rId53"/>
    <p:sldId id="396" r:id="rId54"/>
    <p:sldId id="277" r:id="rId55"/>
  </p:sldIdLst>
  <p:sldSz cx="9144000" cy="6858000" type="screen4x3"/>
  <p:notesSz cx="6797675" cy="987425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66FF"/>
    <a:srgbClr val="CC0000"/>
    <a:srgbClr val="66FFFF"/>
    <a:srgbClr val="FF9900"/>
    <a:srgbClr val="CC0066"/>
    <a:srgbClr val="CC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673" autoAdjust="0"/>
    <p:restoredTop sz="94891" autoAdjust="0"/>
  </p:normalViewPr>
  <p:slideViewPr>
    <p:cSldViewPr>
      <p:cViewPr>
        <p:scale>
          <a:sx n="70" d="100"/>
          <a:sy n="70" d="100"/>
        </p:scale>
        <p:origin x="-1584" y="-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846"/>
    </p:cViewPr>
  </p:sorterViewPr>
  <p:notesViewPr>
    <p:cSldViewPr>
      <p:cViewPr varScale="1">
        <p:scale>
          <a:sx n="46" d="100"/>
          <a:sy n="46" d="100"/>
        </p:scale>
        <p:origin x="-1368" y="-108"/>
      </p:cViewPr>
      <p:guideLst>
        <p:guide orient="horz" pos="3110"/>
        <p:guide pos="2141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handoutMaster" Target="handoutMasters/handoutMaster1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2946400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29" tIns="45714" rIns="91429" bIns="45714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1"/>
            <a:ext cx="2946400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29" tIns="45714" rIns="91429" bIns="45714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378951"/>
            <a:ext cx="2946400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29" tIns="45714" rIns="91429" bIns="45714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60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378951"/>
            <a:ext cx="2946400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29" tIns="45714" rIns="91429" bIns="45714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E9BE5320-0327-4099-8B95-D14A3541EBFE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xmlns="" val="27153779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2946400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29" tIns="45714" rIns="91429" bIns="45714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1"/>
            <a:ext cx="2946400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29" tIns="45714" rIns="91429" bIns="45714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42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0275" y="739775"/>
            <a:ext cx="4937125" cy="37036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829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1" y="4691063"/>
            <a:ext cx="5438775" cy="4443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29" tIns="45714" rIns="91429" bIns="4571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noProof="0" smtClean="0"/>
              <a:t>Click to edit Master text styles</a:t>
            </a:r>
          </a:p>
          <a:p>
            <a:pPr lvl="1"/>
            <a:r>
              <a:rPr lang="en-US" altLang="zh-TW" noProof="0" smtClean="0"/>
              <a:t>Second level</a:t>
            </a:r>
          </a:p>
          <a:p>
            <a:pPr lvl="2"/>
            <a:r>
              <a:rPr lang="en-US" altLang="zh-TW" noProof="0" smtClean="0"/>
              <a:t>Third level</a:t>
            </a:r>
          </a:p>
          <a:p>
            <a:pPr lvl="3"/>
            <a:r>
              <a:rPr lang="en-US" altLang="zh-TW" noProof="0" smtClean="0"/>
              <a:t>Fourth level</a:t>
            </a:r>
          </a:p>
          <a:p>
            <a:pPr lvl="4"/>
            <a:r>
              <a:rPr lang="en-US" altLang="zh-TW" noProof="0" smtClean="0"/>
              <a:t>Fifth level</a:t>
            </a:r>
          </a:p>
        </p:txBody>
      </p:sp>
      <p:sp>
        <p:nvSpPr>
          <p:cNvPr id="829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378951"/>
            <a:ext cx="2946400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29" tIns="45714" rIns="91429" bIns="45714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29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378951"/>
            <a:ext cx="2946400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29" tIns="45714" rIns="91429" bIns="45714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526228EF-7CC7-4E91-A7C6-618CD919FD85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xmlns="" val="370245570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4A32ED1-8590-48CE-BA49-BAA5E14A9217}" type="slidenum">
              <a:rPr lang="zh-TW" altLang="en-US"/>
              <a:pPr/>
              <a:t>5</a:t>
            </a:fld>
            <a:endParaRPr lang="en-US" altLang="zh-TW"/>
          </a:p>
        </p:txBody>
      </p:sp>
      <p:sp>
        <p:nvSpPr>
          <p:cNvPr id="2447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0275" y="741363"/>
            <a:ext cx="4937125" cy="3702050"/>
          </a:xfrm>
          <a:ln/>
        </p:spPr>
      </p:sp>
      <p:sp>
        <p:nvSpPr>
          <p:cNvPr id="2447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874272F-1375-4958-B8E9-1FF3A72F5C80}" type="slidenum">
              <a:rPr lang="zh-TW" altLang="en-US"/>
              <a:pPr/>
              <a:t>7</a:t>
            </a:fld>
            <a:endParaRPr lang="en-US" altLang="zh-TW"/>
          </a:p>
        </p:txBody>
      </p:sp>
      <p:sp>
        <p:nvSpPr>
          <p:cNvPr id="2488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0275" y="741363"/>
            <a:ext cx="4937125" cy="3702050"/>
          </a:xfrm>
          <a:ln/>
        </p:spPr>
      </p:sp>
      <p:sp>
        <p:nvSpPr>
          <p:cNvPr id="2488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BD3AA6C-F2F9-4F37-9EBA-19E98A2493EC}" type="slidenum">
              <a:rPr lang="zh-TW" altLang="en-US"/>
              <a:pPr/>
              <a:t>8</a:t>
            </a:fld>
            <a:endParaRPr lang="en-US" altLang="zh-TW"/>
          </a:p>
        </p:txBody>
      </p:sp>
      <p:sp>
        <p:nvSpPr>
          <p:cNvPr id="2498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0275" y="741363"/>
            <a:ext cx="4937125" cy="3702050"/>
          </a:xfrm>
          <a:ln/>
        </p:spPr>
      </p:sp>
      <p:sp>
        <p:nvSpPr>
          <p:cNvPr id="249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1CDDC53-20E8-4B8F-995D-800C73882CB1}" type="slidenum">
              <a:rPr lang="zh-TW" altLang="en-US"/>
              <a:pPr/>
              <a:t>9</a:t>
            </a:fld>
            <a:endParaRPr lang="en-US" altLang="zh-TW"/>
          </a:p>
        </p:txBody>
      </p:sp>
      <p:sp>
        <p:nvSpPr>
          <p:cNvPr id="2508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0275" y="741363"/>
            <a:ext cx="4937125" cy="3702050"/>
          </a:xfrm>
          <a:ln/>
        </p:spPr>
      </p:sp>
      <p:sp>
        <p:nvSpPr>
          <p:cNvPr id="2508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SEQ:</a:t>
            </a:r>
            <a:r>
              <a:rPr lang="en-US" altLang="zh-TW" baseline="0" dirty="0" smtClean="0"/>
              <a:t> Number of </a:t>
            </a:r>
            <a:r>
              <a:rPr lang="en-US" altLang="zh-TW" baseline="0" dirty="0" err="1" smtClean="0"/>
              <a:t>programme</a:t>
            </a:r>
            <a:r>
              <a:rPr lang="en-US" altLang="zh-TW" baseline="0" dirty="0" smtClean="0"/>
              <a:t> -&gt; </a:t>
            </a:r>
            <a:r>
              <a:rPr lang="en-US" altLang="zh-TW" dirty="0" smtClean="0"/>
              <a:t>First year </a:t>
            </a:r>
            <a:r>
              <a:rPr lang="en-US" altLang="zh-TW" baseline="0" dirty="0" smtClean="0"/>
              <a:t>= 63 – 6 (LSC) = 57 </a:t>
            </a:r>
          </a:p>
          <a:p>
            <a:r>
              <a:rPr lang="en-US" altLang="zh-TW" baseline="0" dirty="0" smtClean="0"/>
              <a:t>-&gt; Final year = 63 – 4 (new </a:t>
            </a:r>
            <a:r>
              <a:rPr lang="en-US" altLang="zh-TW" baseline="0" dirty="0" err="1" smtClean="0"/>
              <a:t>programmes</a:t>
            </a:r>
            <a:r>
              <a:rPr lang="en-US" altLang="zh-TW" baseline="0" dirty="0" smtClean="0"/>
              <a:t>) – 1 (LSC) = 58</a:t>
            </a:r>
          </a:p>
          <a:p>
            <a:endParaRPr lang="zh-TW" alt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Mechanical</a:t>
            </a:r>
            <a:r>
              <a:rPr lang="en-US" sz="1200" baseline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Automatic Engineering (MAE)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programme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First year students</a:t>
            </a:r>
            <a:endParaRPr lang="en-US" sz="1200" dirty="0" smtClean="0">
              <a:latin typeface="Arial" charset="0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26228EF-7CC7-4E91-A7C6-618CD919FD85}" type="slidenum">
              <a:rPr lang="zh-TW" altLang="en-US" smtClean="0"/>
              <a:pPr>
                <a:defRPr/>
              </a:pPr>
              <a:t>19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xmlns="" val="22512549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Mechanical</a:t>
            </a:r>
            <a:r>
              <a:rPr lang="en-US" sz="1200" baseline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Automatic Engineering (MAE)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programme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First year students</a:t>
            </a:r>
            <a:endParaRPr lang="en-US" sz="1200" dirty="0" smtClean="0">
              <a:latin typeface="Arial" charset="0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26228EF-7CC7-4E91-A7C6-618CD919FD85}" type="slidenum">
              <a:rPr lang="zh-TW" altLang="en-US" smtClean="0"/>
              <a:pPr>
                <a:defRPr/>
              </a:pPr>
              <a:t>20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xmlns="" val="4431247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Mechanical</a:t>
            </a:r>
            <a:r>
              <a:rPr lang="en-US" sz="1200" baseline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Automatic Engineering (MAE)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programme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First year students</a:t>
            </a:r>
            <a:endParaRPr lang="en-US" sz="1200" dirty="0" smtClean="0">
              <a:latin typeface="Arial" charset="0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26228EF-7CC7-4E91-A7C6-618CD919FD85}" type="slidenum">
              <a:rPr lang="zh-TW" altLang="en-US" smtClean="0"/>
              <a:pPr>
                <a:defRPr/>
              </a:pPr>
              <a:t>22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xmlns="" val="22512549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Mechanical</a:t>
            </a:r>
            <a:r>
              <a:rPr lang="en-US" sz="1200" baseline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Automatic Engineering (MAE)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programme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First year students</a:t>
            </a:r>
            <a:endParaRPr lang="en-US" sz="1200" dirty="0" smtClean="0">
              <a:latin typeface="Arial" charset="0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26228EF-7CC7-4E91-A7C6-618CD919FD85}" type="slidenum">
              <a:rPr lang="zh-TW" altLang="en-US" smtClean="0"/>
              <a:pPr>
                <a:defRPr/>
              </a:pPr>
              <a:t>23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xmlns="" val="4431247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baseline="0" dirty="0" smtClean="0"/>
              <a:t>Japanese Studies (JAS) </a:t>
            </a:r>
            <a:r>
              <a:rPr lang="en-US" baseline="0" dirty="0" err="1" smtClean="0"/>
              <a:t>programme</a:t>
            </a:r>
            <a:endParaRPr lang="en-US" dirty="0" smtClean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0406" indent="-284772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39086" indent="-227817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594719" indent="-227817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0355" indent="-227817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05989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1622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257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2890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BE3B316-302D-4B7C-B6D2-D526D6086B69}" type="slidenum">
              <a:rPr lang="zh-TW" altLang="en-US" smtClean="0"/>
              <a:pPr eaLnBrk="1" hangingPunct="1"/>
              <a:t>25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dirty="0" smtClean="0"/>
              <a:t>Please</a:t>
            </a:r>
            <a:r>
              <a:rPr lang="en-US" baseline="0" dirty="0" smtClean="0"/>
              <a:t> m</a:t>
            </a:r>
            <a:r>
              <a:rPr lang="en-US" dirty="0" smtClean="0"/>
              <a:t>ark the second lowest as well. </a:t>
            </a:r>
          </a:p>
          <a:p>
            <a:r>
              <a:rPr lang="en-US" dirty="0" smtClean="0"/>
              <a:t>Animation:</a:t>
            </a:r>
            <a:r>
              <a:rPr lang="en-US" baseline="0" dirty="0" smtClean="0"/>
              <a:t> the lowest appears first, and then the second lowest appear after clicking </a:t>
            </a:r>
            <a:endParaRPr lang="en-US" dirty="0" smtClean="0"/>
          </a:p>
          <a:p>
            <a:endParaRPr lang="en-US" dirty="0" smtClean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0406" indent="-284772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39086" indent="-227817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594719" indent="-227817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0355" indent="-227817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05989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1622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257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2890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BE3B316-302D-4B7C-B6D2-D526D6086B69}" type="slidenum">
              <a:rPr lang="zh-TW" altLang="en-US" smtClean="0"/>
              <a:pPr eaLnBrk="1" hangingPunct="1"/>
              <a:t>26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dirty="0" smtClean="0"/>
              <a:t>Please</a:t>
            </a:r>
            <a:r>
              <a:rPr lang="en-US" baseline="0" dirty="0" smtClean="0"/>
              <a:t> m</a:t>
            </a:r>
            <a:r>
              <a:rPr lang="en-US" dirty="0" smtClean="0"/>
              <a:t>ark the second lowest as well. </a:t>
            </a:r>
          </a:p>
          <a:p>
            <a:r>
              <a:rPr lang="en-US" dirty="0" smtClean="0"/>
              <a:t>Animation:</a:t>
            </a:r>
            <a:r>
              <a:rPr lang="en-US" baseline="0" dirty="0" smtClean="0"/>
              <a:t> the lowest appears first, and then the second lowest appear after clicking </a:t>
            </a:r>
            <a:endParaRPr lang="en-US" dirty="0" smtClean="0"/>
          </a:p>
          <a:p>
            <a:endParaRPr lang="en-US" dirty="0" smtClean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0406" indent="-284772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39086" indent="-227817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594719" indent="-227817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0355" indent="-227817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05989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1622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257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2890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BE3B316-302D-4B7C-B6D2-D526D6086B69}" type="slidenum">
              <a:rPr lang="zh-TW" altLang="en-US" smtClean="0"/>
              <a:pPr eaLnBrk="1" hangingPunct="1"/>
              <a:t>27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baseline="0" dirty="0" smtClean="0"/>
              <a:t>Faculty of Arts</a:t>
            </a:r>
            <a:endParaRPr lang="en-US" dirty="0" smtClean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0406" indent="-284772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39086" indent="-227817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594719" indent="-227817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0355" indent="-227817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05989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1622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257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2890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BE3B316-302D-4B7C-B6D2-D526D6086B69}" type="slidenum">
              <a:rPr lang="zh-TW" altLang="en-US" smtClean="0"/>
              <a:pPr eaLnBrk="1" hangingPunct="1"/>
              <a:t>28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 smtClean="0"/>
              <a:t>Japanese Studies (JAS) </a:t>
            </a:r>
            <a:r>
              <a:rPr lang="en-US" baseline="0" dirty="0" err="1" smtClean="0"/>
              <a:t>programme</a:t>
            </a:r>
            <a:r>
              <a:rPr lang="en-US" baseline="0" dirty="0" smtClean="0"/>
              <a:t> 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First year students</a:t>
            </a:r>
            <a:endParaRPr lang="en-US" sz="1200" dirty="0" smtClean="0">
              <a:latin typeface="Arial" charset="0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26228EF-7CC7-4E91-A7C6-618CD919FD85}" type="slidenum">
              <a:rPr lang="zh-TW" altLang="en-US" smtClean="0"/>
              <a:pPr>
                <a:defRPr/>
              </a:pPr>
              <a:t>29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xmlns="" val="22512549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 smtClean="0"/>
              <a:t>Japanese Studies (JAS) </a:t>
            </a:r>
            <a:r>
              <a:rPr lang="en-US" baseline="0" dirty="0" err="1" smtClean="0"/>
              <a:t>programme</a:t>
            </a:r>
            <a:r>
              <a:rPr lang="en-US" baseline="0" dirty="0" smtClean="0"/>
              <a:t> 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First year students</a:t>
            </a:r>
            <a:endParaRPr lang="en-US" sz="1200" dirty="0" smtClean="0">
              <a:latin typeface="Arial" charset="0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26228EF-7CC7-4E91-A7C6-618CD919FD85}" type="slidenum">
              <a:rPr lang="zh-TW" altLang="en-US" smtClean="0"/>
              <a:pPr>
                <a:defRPr/>
              </a:pPr>
              <a:t>30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xmlns="" val="225125496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 smtClean="0"/>
              <a:t>Japanese Studies (JAS) </a:t>
            </a:r>
            <a:r>
              <a:rPr lang="en-US" baseline="0" dirty="0" err="1" smtClean="0"/>
              <a:t>programme</a:t>
            </a:r>
            <a:r>
              <a:rPr lang="en-US" baseline="0" dirty="0" smtClean="0"/>
              <a:t> 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Final year students</a:t>
            </a:r>
            <a:endParaRPr lang="en-US" sz="1200" dirty="0" smtClean="0">
              <a:latin typeface="Arial" charset="0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26228EF-7CC7-4E91-A7C6-618CD919FD85}" type="slidenum">
              <a:rPr lang="zh-TW" altLang="en-US" smtClean="0"/>
              <a:pPr>
                <a:defRPr/>
              </a:pPr>
              <a:t>31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xmlns="" val="225125496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 smtClean="0"/>
              <a:t>Japanese Studies (JAS) </a:t>
            </a:r>
            <a:r>
              <a:rPr lang="en-US" baseline="0" dirty="0" err="1" smtClean="0"/>
              <a:t>programme</a:t>
            </a:r>
            <a:r>
              <a:rPr lang="en-US" baseline="0" dirty="0" smtClean="0"/>
              <a:t> 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Final year students</a:t>
            </a:r>
            <a:endParaRPr lang="en-US" sz="1200" dirty="0" smtClean="0">
              <a:latin typeface="Arial" charset="0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26228EF-7CC7-4E91-A7C6-618CD919FD85}" type="slidenum">
              <a:rPr lang="zh-TW" altLang="en-US" smtClean="0"/>
              <a:pPr>
                <a:defRPr/>
              </a:pPr>
              <a:t>32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xmlns="" val="225125496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dirty="0" smtClean="0"/>
              <a:t>Please</a:t>
            </a:r>
            <a:r>
              <a:rPr lang="en-US" baseline="0" dirty="0" smtClean="0"/>
              <a:t> m</a:t>
            </a:r>
            <a:r>
              <a:rPr lang="en-US" dirty="0" smtClean="0"/>
              <a:t>ark the second lowest as well. </a:t>
            </a:r>
          </a:p>
          <a:p>
            <a:r>
              <a:rPr lang="en-US" dirty="0" smtClean="0"/>
              <a:t>Animation:</a:t>
            </a:r>
            <a:r>
              <a:rPr lang="en-US" baseline="0" dirty="0" smtClean="0"/>
              <a:t> the lowest appears first, and then the second lowest appear after clicking </a:t>
            </a:r>
            <a:endParaRPr lang="en-US" dirty="0" smtClean="0"/>
          </a:p>
          <a:p>
            <a:endParaRPr lang="en-US" dirty="0" smtClean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0406" indent="-284772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39086" indent="-227817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594719" indent="-227817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0355" indent="-227817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05989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1622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257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2890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BE3B316-302D-4B7C-B6D2-D526D6086B69}" type="slidenum">
              <a:rPr lang="zh-TW" altLang="en-US" smtClean="0"/>
              <a:pPr eaLnBrk="1" hangingPunct="1"/>
              <a:t>33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baseline="0" dirty="0" smtClean="0"/>
              <a:t>Japanese Studies (JAS) </a:t>
            </a:r>
            <a:r>
              <a:rPr lang="en-US" baseline="0" dirty="0" err="1" smtClean="0"/>
              <a:t>programme</a:t>
            </a:r>
            <a:endParaRPr lang="en-US" dirty="0" smtClean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0406" indent="-284772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39086" indent="-227817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594719" indent="-227817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0355" indent="-227817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05989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1622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257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2890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BE3B316-302D-4B7C-B6D2-D526D6086B69}" type="slidenum">
              <a:rPr lang="zh-TW" altLang="en-US" smtClean="0"/>
              <a:pPr eaLnBrk="1" hangingPunct="1"/>
              <a:t>34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dirty="0" smtClean="0"/>
              <a:t>Please</a:t>
            </a:r>
            <a:r>
              <a:rPr lang="en-US" baseline="0" dirty="0" smtClean="0"/>
              <a:t> m</a:t>
            </a:r>
            <a:r>
              <a:rPr lang="en-US" dirty="0" smtClean="0"/>
              <a:t>ark the second lowest as well. </a:t>
            </a:r>
          </a:p>
          <a:p>
            <a:r>
              <a:rPr lang="en-US" dirty="0" smtClean="0"/>
              <a:t>Animation:</a:t>
            </a:r>
            <a:r>
              <a:rPr lang="en-US" baseline="0" dirty="0" smtClean="0"/>
              <a:t> the lowest appears first, and then the second lowest appear after clicking </a:t>
            </a:r>
            <a:endParaRPr lang="en-US" dirty="0" smtClean="0"/>
          </a:p>
          <a:p>
            <a:endParaRPr lang="en-US" dirty="0" smtClean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0406" indent="-284772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39086" indent="-227817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594719" indent="-227817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0355" indent="-227817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05989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1622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257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2890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BE3B316-302D-4B7C-B6D2-D526D6086B69}" type="slidenum">
              <a:rPr lang="zh-TW" altLang="en-US" smtClean="0"/>
              <a:pPr eaLnBrk="1" hangingPunct="1"/>
              <a:t>35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dirty="0" smtClean="0"/>
              <a:t>Please</a:t>
            </a:r>
            <a:r>
              <a:rPr lang="en-US" baseline="0" dirty="0" smtClean="0"/>
              <a:t> m</a:t>
            </a:r>
            <a:r>
              <a:rPr lang="en-US" dirty="0" smtClean="0"/>
              <a:t>ark the second lowest as well. </a:t>
            </a:r>
          </a:p>
          <a:p>
            <a:r>
              <a:rPr lang="en-US" dirty="0" smtClean="0"/>
              <a:t>Animation:</a:t>
            </a:r>
            <a:r>
              <a:rPr lang="en-US" baseline="0" dirty="0" smtClean="0"/>
              <a:t> the lowest appears first, and then the second lowest appear after clicking </a:t>
            </a:r>
            <a:endParaRPr lang="en-US" dirty="0" smtClean="0"/>
          </a:p>
          <a:p>
            <a:endParaRPr lang="en-US" dirty="0" smtClean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0406" indent="-284772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39086" indent="-227817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594719" indent="-227817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0355" indent="-227817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05989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1622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257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2890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BE3B316-302D-4B7C-B6D2-D526D6086B69}" type="slidenum">
              <a:rPr lang="zh-TW" altLang="en-US" smtClean="0"/>
              <a:pPr eaLnBrk="1" hangingPunct="1"/>
              <a:t>36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baseline="0" dirty="0" smtClean="0"/>
              <a:t>Faculty of </a:t>
            </a:r>
            <a:r>
              <a:rPr lang="en-US" altLang="zh-TW" baseline="0" dirty="0" smtClean="0"/>
              <a:t>Arts</a:t>
            </a:r>
            <a:endParaRPr lang="en-US" dirty="0" smtClean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0406" indent="-284772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39086" indent="-227817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594719" indent="-227817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0355" indent="-227817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05989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1622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257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2890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BE3B316-302D-4B7C-B6D2-D526D6086B69}" type="slidenum">
              <a:rPr lang="zh-TW" altLang="en-US" smtClean="0"/>
              <a:pPr eaLnBrk="1" hangingPunct="1"/>
              <a:t>37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 smtClean="0"/>
              <a:t>Japanese Studies (JAS) </a:t>
            </a:r>
            <a:r>
              <a:rPr lang="en-US" baseline="0" dirty="0" err="1" smtClean="0"/>
              <a:t>programme</a:t>
            </a:r>
            <a:r>
              <a:rPr lang="en-US" baseline="0" dirty="0" smtClean="0"/>
              <a:t> 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First year students</a:t>
            </a:r>
            <a:endParaRPr lang="en-US" sz="1200" dirty="0" smtClean="0">
              <a:latin typeface="Arial" charset="0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26228EF-7CC7-4E91-A7C6-618CD919FD85}" type="slidenum">
              <a:rPr lang="zh-TW" altLang="en-US" smtClean="0"/>
              <a:pPr>
                <a:defRPr/>
              </a:pPr>
              <a:t>38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xmlns="" val="44312475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 smtClean="0"/>
              <a:t>Japanese Studies (JAS) </a:t>
            </a:r>
            <a:r>
              <a:rPr lang="en-US" baseline="0" dirty="0" err="1" smtClean="0"/>
              <a:t>programme</a:t>
            </a:r>
            <a:r>
              <a:rPr lang="en-US" baseline="0" dirty="0" smtClean="0"/>
              <a:t> 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First year students</a:t>
            </a:r>
            <a:endParaRPr lang="en-US" sz="1200" dirty="0" smtClean="0">
              <a:latin typeface="Arial" charset="0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26228EF-7CC7-4E91-A7C6-618CD919FD85}" type="slidenum">
              <a:rPr lang="zh-TW" altLang="en-US" smtClean="0"/>
              <a:pPr>
                <a:defRPr/>
              </a:pPr>
              <a:t>39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xmlns="" val="44312475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 smtClean="0"/>
              <a:t>Japanese Studies (JAS) </a:t>
            </a:r>
            <a:r>
              <a:rPr lang="en-US" baseline="0" dirty="0" err="1" smtClean="0"/>
              <a:t>programme</a:t>
            </a:r>
            <a:r>
              <a:rPr lang="en-US" baseline="0" dirty="0" smtClean="0"/>
              <a:t> 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Final year students</a:t>
            </a:r>
            <a:endParaRPr lang="en-US" sz="1200" dirty="0" smtClean="0">
              <a:latin typeface="Arial" charset="0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26228EF-7CC7-4E91-A7C6-618CD919FD85}" type="slidenum">
              <a:rPr lang="zh-TW" altLang="en-US" smtClean="0"/>
              <a:pPr>
                <a:defRPr/>
              </a:pPr>
              <a:t>40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xmlns="" val="44312475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 smtClean="0"/>
              <a:t>Japanese Studies (JAS) </a:t>
            </a:r>
            <a:r>
              <a:rPr lang="en-US" baseline="0" dirty="0" err="1" smtClean="0"/>
              <a:t>programme</a:t>
            </a:r>
            <a:r>
              <a:rPr lang="en-US" baseline="0" dirty="0" smtClean="0"/>
              <a:t> </a:t>
            </a:r>
            <a:r>
              <a: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Final year students</a:t>
            </a:r>
            <a:endParaRPr lang="en-US" sz="1200" dirty="0" smtClean="0">
              <a:latin typeface="Arial" charset="0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26228EF-7CC7-4E91-A7C6-618CD919FD85}" type="slidenum">
              <a:rPr lang="zh-TW" altLang="en-US" smtClean="0"/>
              <a:pPr>
                <a:defRPr/>
              </a:pPr>
              <a:t>41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xmlns="" val="44312475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baseline="0" dirty="0" smtClean="0"/>
              <a:t>Japanese Studies (JAS) </a:t>
            </a:r>
            <a:r>
              <a:rPr lang="en-US" baseline="0" dirty="0" err="1" smtClean="0"/>
              <a:t>programme</a:t>
            </a:r>
            <a:endParaRPr lang="en-US" dirty="0" smtClean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0406" indent="-284772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39086" indent="-227817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594719" indent="-227817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0355" indent="-227817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05989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1622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257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2890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BE3B316-302D-4B7C-B6D2-D526D6086B69}" type="slidenum">
              <a:rPr lang="zh-TW" altLang="en-US" smtClean="0"/>
              <a:pPr eaLnBrk="1" hangingPunct="1"/>
              <a:t>43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dirty="0" smtClean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0406" indent="-284772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39086" indent="-227817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594719" indent="-227817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0355" indent="-227817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05989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1622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257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2890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BE3B316-302D-4B7C-B6D2-D526D6086B69}" type="slidenum">
              <a:rPr lang="zh-TW" altLang="en-US" smtClean="0"/>
              <a:pPr eaLnBrk="1" hangingPunct="1"/>
              <a:t>45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baseline="0" dirty="0" smtClean="0"/>
              <a:t>Faculty of Arts</a:t>
            </a:r>
            <a:endParaRPr lang="en-US" dirty="0" smtClean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0406" indent="-284772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39086" indent="-227817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594719" indent="-227817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0355" indent="-227817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05989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1622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257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2890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BE3B316-302D-4B7C-B6D2-D526D6086B69}" type="slidenum">
              <a:rPr lang="zh-TW" altLang="en-US" smtClean="0"/>
              <a:pPr eaLnBrk="1" hangingPunct="1"/>
              <a:t>46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baseline="0" dirty="0" smtClean="0"/>
              <a:t>Japanese Studies (JAS) </a:t>
            </a:r>
            <a:r>
              <a:rPr lang="en-US" dirty="0" err="1" smtClean="0"/>
              <a:t>programme</a:t>
            </a:r>
            <a:endParaRPr lang="en-US" dirty="0" smtClean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0406" indent="-284772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39086" indent="-227817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594719" indent="-227817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0355" indent="-227817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05989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1622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257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2890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BE3B316-302D-4B7C-B6D2-D526D6086B69}" type="slidenum">
              <a:rPr lang="zh-TW" altLang="en-US" smtClean="0"/>
              <a:pPr eaLnBrk="1" hangingPunct="1"/>
              <a:t>47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dirty="0" smtClean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0406" indent="-284772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39086" indent="-227817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594719" indent="-227817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0355" indent="-227817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05989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1622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257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2890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BE3B316-302D-4B7C-B6D2-D526D6086B69}" type="slidenum">
              <a:rPr lang="zh-TW" altLang="en-US" smtClean="0"/>
              <a:pPr eaLnBrk="1" hangingPunct="1"/>
              <a:t>49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dirty="0" smtClean="0"/>
              <a:t>Faculty</a:t>
            </a:r>
            <a:r>
              <a:rPr lang="en-US" baseline="0" dirty="0" smtClean="0"/>
              <a:t> of Arts</a:t>
            </a:r>
            <a:endParaRPr lang="en-US" dirty="0" smtClean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0406" indent="-284772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39086" indent="-227817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594719" indent="-227817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0355" indent="-227817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05989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1622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257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2890" indent="-22781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BE3B316-302D-4B7C-B6D2-D526D6086B69}" type="slidenum">
              <a:rPr lang="zh-TW" altLang="en-US" smtClean="0"/>
              <a:pPr eaLnBrk="1" hangingPunct="1"/>
              <a:t>50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861" indent="-285715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2863" indent="-228573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008" indent="-228573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154" indent="-228573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299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444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8590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5734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AD1F475-BFC4-43CF-912D-3A1A11B9C813}" type="slidenum">
              <a:rPr lang="zh-TW" altLang="en-US" sz="1200"/>
              <a:pPr eaLnBrk="1" hangingPunct="1"/>
              <a:t>52</a:t>
            </a:fld>
            <a:endParaRPr lang="en-US" altLang="zh-TW" sz="1200"/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861" indent="-285715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2863" indent="-228573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008" indent="-228573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154" indent="-228573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299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444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8590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5734" indent="-22857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AD1F475-BFC4-43CF-912D-3A1A11B9C813}" type="slidenum">
              <a:rPr lang="zh-TW" altLang="en-US" sz="1200"/>
              <a:pPr eaLnBrk="1" hangingPunct="1"/>
              <a:t>53</a:t>
            </a:fld>
            <a:endParaRPr lang="en-US" altLang="zh-TW" sz="1200"/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/>
          <p:cNvSpPr>
            <a:spLocks noChangeArrowheads="1"/>
          </p:cNvSpPr>
          <p:nvPr/>
        </p:nvSpPr>
        <p:spPr bwMode="auto">
          <a:xfrm>
            <a:off x="609600" y="1143000"/>
            <a:ext cx="7924800" cy="914400"/>
          </a:xfrm>
          <a:custGeom>
            <a:avLst/>
            <a:gdLst>
              <a:gd name="T0" fmla="*/ 0 w 1000"/>
              <a:gd name="T1" fmla="*/ 2147483647 h 1000"/>
              <a:gd name="T2" fmla="*/ 0 w 1000"/>
              <a:gd name="T3" fmla="*/ 0 h 1000"/>
              <a:gd name="T4" fmla="*/ 2147483647 w 1000"/>
              <a:gd name="T5" fmla="*/ 0 h 10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" name="Rectangle 9"/>
          <p:cNvSpPr>
            <a:spLocks noChangeArrowheads="1"/>
          </p:cNvSpPr>
          <p:nvPr userDrawn="1"/>
        </p:nvSpPr>
        <p:spPr bwMode="auto">
          <a:xfrm>
            <a:off x="4057650" y="3028950"/>
            <a:ext cx="10287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rIns="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 sz="1800"/>
          </a:p>
        </p:txBody>
      </p:sp>
      <p:pic>
        <p:nvPicPr>
          <p:cNvPr id="7" name="Picture 10" descr="culogo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381000"/>
            <a:ext cx="10668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Group 11"/>
          <p:cNvGraphicFramePr>
            <a:graphicFrameLocks noGrp="1"/>
          </p:cNvGraphicFramePr>
          <p:nvPr/>
        </p:nvGraphicFramePr>
        <p:xfrm>
          <a:off x="228600" y="228600"/>
          <a:ext cx="1143000" cy="1143000"/>
        </p:xfrm>
        <a:graphic>
          <a:graphicData uri="http://schemas.openxmlformats.org/drawingml/2006/table">
            <a:tbl>
              <a:tblPr/>
              <a:tblGrid>
                <a:gridCol w="1143000"/>
              </a:tblGrid>
              <a:tr h="1143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TW" alt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PMingLiU" pitchFamily="18" charset="-12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30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9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1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D20306-5DFD-4572-A4C9-9493FE06CEF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889124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B6E938-F165-4162-BC0A-399F29B2CE7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33051169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38E97A-586F-4EEA-A9F0-5B914BD9681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6457359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800" y="990600"/>
            <a:ext cx="4038600" cy="5486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5800" y="990600"/>
            <a:ext cx="4038600" cy="5486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7488E4-CE84-4ABC-B5BF-A1969433B2B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3730474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539B35-2653-4B2B-81EC-15448DEFCCB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518608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B8D378-0F29-4F15-A40E-9A6D1A6444A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3455504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62E2C4-7ED3-4B58-BB32-CA763E78F78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9834513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CCB217-D20F-4E9E-A5E2-6D78A1FE1FC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32163089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42D19B-C35A-4BFD-8EA6-772B89AE2D3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513238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C6E286-F0EF-4D83-B94E-E85C3A18ACA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9977736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34150" y="228600"/>
            <a:ext cx="2076450" cy="6248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228600"/>
            <a:ext cx="6076950" cy="6248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AB397D-8480-4540-9D87-B60D50CA771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6711877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81000" y="228600"/>
            <a:ext cx="82296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04800" y="990600"/>
            <a:ext cx="8229600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198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00800"/>
            <a:ext cx="2133600" cy="300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+mj-lt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198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00800"/>
            <a:ext cx="2895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j-lt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199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00800"/>
            <a:ext cx="2133600" cy="300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+mj-lt"/>
              </a:defRPr>
            </a:lvl1pPr>
          </a:lstStyle>
          <a:p>
            <a:pPr>
              <a:defRPr/>
            </a:pPr>
            <a:fld id="{DE2D1369-8D2E-4743-A7F6-2D19C06131C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1031" name="Freeform 7"/>
          <p:cNvSpPr>
            <a:spLocks noChangeArrowheads="1"/>
          </p:cNvSpPr>
          <p:nvPr/>
        </p:nvSpPr>
        <p:spPr bwMode="auto">
          <a:xfrm>
            <a:off x="381000" y="152400"/>
            <a:ext cx="8229600" cy="609600"/>
          </a:xfrm>
          <a:custGeom>
            <a:avLst/>
            <a:gdLst>
              <a:gd name="T0" fmla="*/ 0 w 1000"/>
              <a:gd name="T1" fmla="*/ 2147483647 h 1000"/>
              <a:gd name="T2" fmla="*/ 0 w 1000"/>
              <a:gd name="T3" fmla="*/ 0 h 1000"/>
              <a:gd name="T4" fmla="*/ 2147483647 w 1000"/>
              <a:gd name="T5" fmla="*/ 0 h 10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2" name="Line 8"/>
          <p:cNvSpPr>
            <a:spLocks noChangeShapeType="1"/>
          </p:cNvSpPr>
          <p:nvPr/>
        </p:nvSpPr>
        <p:spPr bwMode="auto">
          <a:xfrm>
            <a:off x="381000" y="64770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3" name="Rectangle 9"/>
          <p:cNvSpPr>
            <a:spLocks noChangeArrowheads="1"/>
          </p:cNvSpPr>
          <p:nvPr userDrawn="1"/>
        </p:nvSpPr>
        <p:spPr bwMode="auto">
          <a:xfrm>
            <a:off x="4057650" y="3028950"/>
            <a:ext cx="10287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rIns="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altLang="en-US" sz="1800"/>
          </a:p>
        </p:txBody>
      </p:sp>
      <p:pic>
        <p:nvPicPr>
          <p:cNvPr id="1034" name="Picture 10" descr="culogo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01000" y="381000"/>
            <a:ext cx="8001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1995" name="Group 11"/>
          <p:cNvGraphicFramePr>
            <a:graphicFrameLocks noGrp="1"/>
          </p:cNvGraphicFramePr>
          <p:nvPr/>
        </p:nvGraphicFramePr>
        <p:xfrm>
          <a:off x="7772400" y="228600"/>
          <a:ext cx="1028700" cy="685800"/>
        </p:xfrm>
        <a:graphic>
          <a:graphicData uri="http://schemas.openxmlformats.org/drawingml/2006/table">
            <a:tbl>
              <a:tblPr/>
              <a:tblGrid>
                <a:gridCol w="1028700"/>
              </a:tblGrid>
              <a:tr h="685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TW" alt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PMingLiU" pitchFamily="18" charset="-12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37" name="Freeform 17"/>
          <p:cNvSpPr>
            <a:spLocks noChangeArrowheads="1"/>
          </p:cNvSpPr>
          <p:nvPr userDrawn="1"/>
        </p:nvSpPr>
        <p:spPr bwMode="auto">
          <a:xfrm>
            <a:off x="228600" y="914400"/>
            <a:ext cx="8229600" cy="457200"/>
          </a:xfrm>
          <a:custGeom>
            <a:avLst/>
            <a:gdLst>
              <a:gd name="T0" fmla="*/ 0 w 1000"/>
              <a:gd name="T1" fmla="*/ 2147483647 h 1000"/>
              <a:gd name="T2" fmla="*/ 0 w 1000"/>
              <a:gd name="T3" fmla="*/ 0 h 1000"/>
              <a:gd name="T4" fmla="*/ 2147483647 w 1000"/>
              <a:gd name="T5" fmla="*/ 0 h 10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61" r:id="rId2"/>
    <p:sldLayoutId id="2147483762" r:id="rId3"/>
    <p:sldLayoutId id="2147483763" r:id="rId4"/>
    <p:sldLayoutId id="2147483764" r:id="rId5"/>
    <p:sldLayoutId id="2147483765" r:id="rId6"/>
    <p:sldLayoutId id="2147483766" r:id="rId7"/>
    <p:sldLayoutId id="2147483767" r:id="rId8"/>
    <p:sldLayoutId id="2147483768" r:id="rId9"/>
    <p:sldLayoutId id="2147483769" r:id="rId10"/>
    <p:sldLayoutId id="2147483770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 b="1">
          <a:solidFill>
            <a:schemeClr val="tx2"/>
          </a:solidFill>
          <a:latin typeface="Garamond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 b="1">
          <a:solidFill>
            <a:schemeClr val="tx2"/>
          </a:solidFill>
          <a:latin typeface="Garamond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 b="1">
          <a:solidFill>
            <a:schemeClr val="tx2"/>
          </a:solidFill>
          <a:latin typeface="Garamond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 b="1">
          <a:solidFill>
            <a:schemeClr val="tx2"/>
          </a:solidFill>
          <a:latin typeface="Garamond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 b="1">
          <a:solidFill>
            <a:schemeClr val="tx2"/>
          </a:solidFill>
          <a:latin typeface="Garamond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 b="1">
          <a:solidFill>
            <a:schemeClr val="tx2"/>
          </a:solidFill>
          <a:latin typeface="Garamond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 b="1">
          <a:solidFill>
            <a:schemeClr val="tx2"/>
          </a:solidFill>
          <a:latin typeface="Garamond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 b="1">
          <a:solidFill>
            <a:schemeClr val="tx2"/>
          </a:solidFill>
          <a:latin typeface="Garamond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Ø"/>
        <a:defRPr sz="2600">
          <a:solidFill>
            <a:schemeClr val="tx1"/>
          </a:solidFill>
          <a:latin typeface="+mn-lt"/>
        </a:defRPr>
      </a:lvl2pPr>
      <a:lvl3pPr marL="1022350" indent="-35083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65000"/>
        <a:buChar char="•"/>
        <a:defRPr sz="2200">
          <a:solidFill>
            <a:schemeClr val="tx1"/>
          </a:solidFill>
          <a:latin typeface="+mn-lt"/>
        </a:defRPr>
      </a:lvl3pPr>
      <a:lvl4pPr marL="1339850" indent="-31591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>
          <a:solidFill>
            <a:schemeClr val="tx1"/>
          </a:solidFill>
          <a:latin typeface="+mn-lt"/>
        </a:defRPr>
      </a:lvl4pPr>
      <a:lvl5pPr marL="1681163" indent="-3397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Char char="o"/>
        <a:defRPr sz="2000">
          <a:solidFill>
            <a:schemeClr val="tx1"/>
          </a:solidFill>
          <a:latin typeface="+mn-lt"/>
        </a:defRPr>
      </a:lvl5pPr>
      <a:lvl6pPr marL="21383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Char char="o"/>
        <a:defRPr sz="2000">
          <a:solidFill>
            <a:schemeClr val="tx1"/>
          </a:solidFill>
          <a:latin typeface="+mn-lt"/>
        </a:defRPr>
      </a:lvl6pPr>
      <a:lvl7pPr marL="25955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Char char="o"/>
        <a:defRPr sz="2000">
          <a:solidFill>
            <a:schemeClr val="tx1"/>
          </a:solidFill>
          <a:latin typeface="+mn-lt"/>
        </a:defRPr>
      </a:lvl7pPr>
      <a:lvl8pPr marL="30527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Char char="o"/>
        <a:defRPr sz="2000">
          <a:solidFill>
            <a:schemeClr val="tx1"/>
          </a:solidFill>
          <a:latin typeface="+mn-lt"/>
        </a:defRPr>
      </a:lvl8pPr>
      <a:lvl9pPr marL="35099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Char char="o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EXPO2013_Presentation_20140515_Chinese.pptx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140522_nanjing_SEQ%20response%20rates.pptx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SEQ2013%20Questionnaire_Chinese.pdf" TargetMode="External"/><Relationship Id="rId2" Type="http://schemas.openxmlformats.org/officeDocument/2006/relationships/hyperlink" Target="SEQ2014%20Questionnaire_Chinese_20140214.pdf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2009_Kember_and_Leung.pdf" TargetMode="Externa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11.pn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14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31.pn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34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38.pn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0FB7D56-95C4-4A0A-84BB-D35E966B0E6A}" type="slidenum">
              <a:rPr lang="en-US" altLang="en-US"/>
              <a:pPr>
                <a:defRPr/>
              </a:pPr>
              <a:t>1</a:t>
            </a:fld>
            <a:endParaRPr lang="en-US" altLang="en-US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11200" y="1244600"/>
            <a:ext cx="7927975" cy="2438400"/>
          </a:xfrm>
        </p:spPr>
        <p:txBody>
          <a:bodyPr/>
          <a:lstStyle/>
          <a:p>
            <a:pPr algn="ctr"/>
            <a:r>
              <a:rPr lang="zh-CN" altLang="en-US" sz="3600" dirty="0"/>
              <a:t>香港中文大学教学发展中心工作</a:t>
            </a:r>
            <a:r>
              <a:rPr lang="zh-CN" altLang="en-US" sz="3600" dirty="0" smtClean="0"/>
              <a:t>方案</a:t>
            </a:r>
            <a:r>
              <a:rPr lang="en-US" altLang="zh-CN" sz="3600" dirty="0" smtClean="0"/>
              <a:t/>
            </a:r>
            <a:br>
              <a:rPr lang="en-US" altLang="zh-CN" sz="3600" dirty="0" smtClean="0"/>
            </a:br>
            <a:r>
              <a:rPr lang="en-US" sz="2400" dirty="0"/>
              <a:t>Initiatives Undertaken by the Teaching Development Centre of The Chinese University of Hong Kong </a:t>
            </a:r>
            <a:r>
              <a:rPr lang="en-US" altLang="zh-CN" sz="2400" dirty="0" smtClean="0"/>
              <a:t/>
            </a:r>
            <a:br>
              <a:rPr lang="en-US" altLang="zh-CN" sz="2400" dirty="0" smtClean="0"/>
            </a:br>
            <a:r>
              <a:rPr lang="en-US" altLang="zh-CN" sz="3600" dirty="0" smtClean="0"/>
              <a:t/>
            </a:r>
            <a:br>
              <a:rPr lang="en-US" altLang="zh-CN" sz="3600" dirty="0" smtClean="0"/>
            </a:br>
            <a:r>
              <a:rPr lang="zh-CN" altLang="en-US" sz="2800" dirty="0" smtClean="0"/>
              <a:t>东亚研究型大学</a:t>
            </a:r>
            <a:r>
              <a:rPr lang="zh-CN" altLang="en-US" sz="2800" dirty="0"/>
              <a:t>的教与学研讨会</a:t>
            </a:r>
            <a:br>
              <a:rPr lang="zh-CN" altLang="en-US" sz="2800" dirty="0"/>
            </a:br>
            <a:r>
              <a:rPr lang="zh-CN" altLang="en-US" sz="2800" dirty="0"/>
              <a:t>南京大学教师教学发展中心</a:t>
            </a:r>
            <a:r>
              <a:rPr lang="en-US" sz="2800" dirty="0"/>
              <a:t/>
            </a:r>
            <a:br>
              <a:rPr lang="en-US" sz="2800" dirty="0"/>
            </a:br>
            <a:endParaRPr lang="en-US" altLang="zh-TW" sz="2800" dirty="0" smtClean="0">
              <a:solidFill>
                <a:schemeClr val="hlink"/>
              </a:solidFill>
              <a:ea typeface="PMingLiU" pitchFamily="18" charset="-12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33400" y="3937000"/>
            <a:ext cx="8229600" cy="27686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altLang="zh-TW" sz="1800" i="1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PMingLiU" pitchFamily="18" charset="-120"/>
              </a:rPr>
              <a:t> </a:t>
            </a:r>
            <a:r>
              <a:rPr lang="en-US" altLang="zh-CN" sz="1800" i="1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PMingLiU" pitchFamily="18" charset="-120"/>
              </a:rPr>
              <a:t> </a:t>
            </a:r>
            <a:endParaRPr lang="zh-CN" altLang="en-US" sz="1800" dirty="0" smtClean="0">
              <a:effectLst>
                <a:outerShdw blurRad="38100" dist="38100" dir="2700000" algn="tl">
                  <a:srgbClr val="C0C0C0"/>
                </a:outerShdw>
              </a:effectLst>
              <a:ea typeface="PMingLiU" pitchFamily="18" charset="-120"/>
            </a:endParaRPr>
          </a:p>
          <a:p>
            <a:pPr algn="ctr" eaLnBrk="1" hangingPunct="1">
              <a:defRPr/>
            </a:pPr>
            <a:r>
              <a:rPr lang="zh-CN" altLang="en-US" sz="1800" dirty="0">
                <a:effectLst>
                  <a:outerShdw blurRad="38100" dist="38100" dir="2700000" algn="tl">
                    <a:srgbClr val="C0C0C0"/>
                  </a:outerShdw>
                </a:effectLst>
                <a:ea typeface="PMingLiU" pitchFamily="18" charset="-120"/>
              </a:rPr>
              <a:t>二零一四年 </a:t>
            </a:r>
            <a:r>
              <a:rPr lang="zh-CN" altLang="en-US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PMingLiU" pitchFamily="18" charset="-120"/>
              </a:rPr>
              <a:t>五月 廿二号</a:t>
            </a:r>
            <a:endParaRPr lang="en-US" altLang="zh-TW" sz="1800" dirty="0" smtClean="0">
              <a:effectLst>
                <a:outerShdw blurRad="38100" dist="38100" dir="2700000" algn="tl">
                  <a:srgbClr val="C0C0C0"/>
                </a:outerShdw>
              </a:effectLst>
              <a:ea typeface="PMingLiU" pitchFamily="18" charset="-120"/>
            </a:endParaRPr>
          </a:p>
          <a:p>
            <a:pPr algn="ctr" eaLnBrk="1" hangingPunct="1">
              <a:defRPr/>
            </a:pPr>
            <a:endParaRPr lang="en-US" altLang="zh-TW" sz="1200" dirty="0" smtClean="0">
              <a:effectLst>
                <a:outerShdw blurRad="38100" dist="38100" dir="2700000" algn="tl">
                  <a:srgbClr val="C0C0C0"/>
                </a:outerShdw>
              </a:effectLst>
              <a:ea typeface="PMingLiU" pitchFamily="18" charset="-120"/>
            </a:endParaRPr>
          </a:p>
          <a:p>
            <a:pPr algn="ctr" eaLnBrk="1" hangingPunct="1">
              <a:spcBef>
                <a:spcPct val="10000"/>
              </a:spcBef>
              <a:defRPr/>
            </a:pPr>
            <a:r>
              <a:rPr lang="zh-CN" altLang="en-US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PMingLiU" pitchFamily="18" charset="-120"/>
              </a:rPr>
              <a:t>潘伟贤</a:t>
            </a:r>
          </a:p>
          <a:p>
            <a:pPr algn="ctr" eaLnBrk="1" hangingPunct="1">
              <a:spcBef>
                <a:spcPct val="10000"/>
              </a:spcBef>
              <a:defRPr/>
            </a:pPr>
            <a:r>
              <a:rPr lang="zh-CN" altLang="en-US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PMingLiU" pitchFamily="18" charset="-120"/>
              </a:rPr>
              <a:t>统计学 教授</a:t>
            </a:r>
          </a:p>
          <a:p>
            <a:pPr algn="ctr" eaLnBrk="1" hangingPunct="1">
              <a:spcBef>
                <a:spcPct val="10000"/>
              </a:spcBef>
              <a:defRPr/>
            </a:pPr>
            <a:r>
              <a:rPr lang="en-US" altLang="zh-CN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PMingLiU" pitchFamily="18" charset="-120"/>
              </a:rPr>
              <a:t> </a:t>
            </a:r>
            <a:r>
              <a:rPr lang="zh-CN" altLang="en-US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PMingLiU" pitchFamily="18" charset="-120"/>
              </a:rPr>
              <a:t>学能提升研究中心主任 </a:t>
            </a:r>
          </a:p>
          <a:p>
            <a:pPr algn="ctr" eaLnBrk="1" hangingPunct="1">
              <a:spcBef>
                <a:spcPct val="10000"/>
              </a:spcBef>
              <a:defRPr/>
            </a:pPr>
            <a:r>
              <a:rPr lang="zh-CN" altLang="en-US" sz="1800" dirty="0"/>
              <a:t>协理副校长</a:t>
            </a:r>
            <a:endParaRPr lang="en-US" altLang="zh-CN" sz="1800" dirty="0" smtClean="0">
              <a:effectLst>
                <a:outerShdw blurRad="38100" dist="38100" dir="2700000" algn="tl">
                  <a:srgbClr val="C0C0C0"/>
                </a:outerShdw>
              </a:effectLst>
              <a:ea typeface="PMingLiU" pitchFamily="18" charset="-120"/>
            </a:endParaRPr>
          </a:p>
          <a:p>
            <a:pPr algn="ctr" eaLnBrk="1" hangingPunct="1">
              <a:spcBef>
                <a:spcPct val="10000"/>
              </a:spcBef>
              <a:defRPr/>
            </a:pPr>
            <a:r>
              <a:rPr lang="zh-CN" altLang="en-US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PMingLiU" pitchFamily="18" charset="-120"/>
              </a:rPr>
              <a:t>香港中文大学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11DED2-54F2-4E96-87FE-5349BA3793C3}" type="slidenum">
              <a:rPr lang="en-US" altLang="en-US"/>
              <a:pPr>
                <a:defRPr/>
              </a:pPr>
              <a:t>2</a:t>
            </a:fld>
            <a:endParaRPr lang="en-US" altLang="en-US"/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33363"/>
            <a:ext cx="8229600" cy="757237"/>
          </a:xfrm>
        </p:spPr>
        <p:txBody>
          <a:bodyPr/>
          <a:lstStyle/>
          <a:p>
            <a:pPr eaLnBrk="1" hangingPunct="1"/>
            <a:r>
              <a:rPr lang="zh-TW" altLang="en-US" dirty="0" smtClean="0">
                <a:ea typeface="PMingLiU" pitchFamily="18" charset="-120"/>
              </a:rPr>
              <a:t>内</a:t>
            </a:r>
            <a:r>
              <a:rPr lang="zh-TW" altLang="en-US" dirty="0">
                <a:ea typeface="PMingLiU" pitchFamily="18" charset="-120"/>
              </a:rPr>
              <a:t>容纲要 </a:t>
            </a:r>
            <a:r>
              <a:rPr lang="en-US" altLang="zh-TW" dirty="0" smtClean="0">
                <a:ea typeface="PMingLiU" pitchFamily="18" charset="-120"/>
              </a:rPr>
              <a:t> 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419225"/>
            <a:ext cx="8286750" cy="3228975"/>
          </a:xfrm>
        </p:spPr>
        <p:txBody>
          <a:bodyPr/>
          <a:lstStyle/>
          <a:p>
            <a:pPr marL="571500" indent="-571500" eaLnBrk="1" hangingPunct="1">
              <a:lnSpc>
                <a:spcPct val="115000"/>
              </a:lnSpc>
            </a:pPr>
            <a:r>
              <a:rPr lang="zh-TW" altLang="en-US" sz="2600" dirty="0" smtClean="0">
                <a:ea typeface="PMingLiU" pitchFamily="18" charset="-120"/>
              </a:rPr>
              <a:t>香港中文大学</a:t>
            </a:r>
            <a:r>
              <a:rPr lang="zh-CN" altLang="en-US" sz="2600" dirty="0">
                <a:ea typeface="PMingLiU" pitchFamily="18" charset="-120"/>
              </a:rPr>
              <a:t>学能提升</a:t>
            </a:r>
            <a:r>
              <a:rPr lang="zh-CN" altLang="en-US" sz="2600" dirty="0" smtClean="0">
                <a:ea typeface="PMingLiU" pitchFamily="18" charset="-120"/>
              </a:rPr>
              <a:t>研究中心 </a:t>
            </a:r>
            <a:endParaRPr lang="en-US" altLang="zh-CN" sz="2600" dirty="0" smtClean="0">
              <a:ea typeface="PMingLiU" pitchFamily="18" charset="-120"/>
            </a:endParaRPr>
          </a:p>
          <a:p>
            <a:pPr marL="571500" indent="0" eaLnBrk="1" hangingPunct="1">
              <a:lnSpc>
                <a:spcPct val="115000"/>
              </a:lnSpc>
              <a:buNone/>
            </a:pPr>
            <a:r>
              <a:rPr lang="en-US" altLang="zh-CN" sz="2600" dirty="0" smtClean="0">
                <a:ea typeface="PMingLiU" pitchFamily="18" charset="-120"/>
              </a:rPr>
              <a:t>Centre for Learning Enhancement And Research (CLEAR) </a:t>
            </a:r>
            <a:r>
              <a:rPr lang="zh-CN" altLang="en-US" sz="2600" dirty="0" smtClean="0">
                <a:ea typeface="PMingLiU" pitchFamily="18" charset="-120"/>
              </a:rPr>
              <a:t> </a:t>
            </a:r>
            <a:endParaRPr lang="en-US" altLang="zh-CN" sz="2600" dirty="0">
              <a:ea typeface="PMingLiU" pitchFamily="18" charset="-120"/>
            </a:endParaRPr>
          </a:p>
          <a:p>
            <a:pPr marL="571500" indent="-571500" eaLnBrk="1" hangingPunct="1">
              <a:lnSpc>
                <a:spcPct val="115000"/>
              </a:lnSpc>
            </a:pPr>
            <a:r>
              <a:rPr lang="zh-CN" altLang="en-US" sz="2600" dirty="0">
                <a:ea typeface="PMingLiU" pitchFamily="18" charset="-120"/>
              </a:rPr>
              <a:t>支持质素</a:t>
            </a:r>
            <a:r>
              <a:rPr lang="zh-CN" altLang="en-US" sz="2600" dirty="0" smtClean="0">
                <a:ea typeface="PMingLiU" pitchFamily="18" charset="-120"/>
              </a:rPr>
              <a:t>保证 </a:t>
            </a:r>
            <a:r>
              <a:rPr lang="en-US" altLang="zh-CN" sz="2600" dirty="0" smtClean="0">
                <a:ea typeface="PMingLiU" pitchFamily="18" charset="-120"/>
              </a:rPr>
              <a:t>(QA) </a:t>
            </a:r>
            <a:endParaRPr lang="en-US" altLang="zh-CN" sz="2600" dirty="0">
              <a:ea typeface="PMingLiU" pitchFamily="18" charset="-120"/>
            </a:endParaRPr>
          </a:p>
          <a:p>
            <a:pPr marL="571500" indent="-571500" eaLnBrk="1" hangingPunct="1">
              <a:lnSpc>
                <a:spcPct val="115000"/>
              </a:lnSpc>
            </a:pPr>
            <a:r>
              <a:rPr lang="en-US" altLang="en-US" sz="2600" dirty="0" err="1">
                <a:ea typeface="PMingLiU" pitchFamily="18" charset="-120"/>
              </a:rPr>
              <a:t>学生经验问卷</a:t>
            </a:r>
            <a:r>
              <a:rPr lang="en-US" altLang="en-US" sz="2600" dirty="0">
                <a:ea typeface="PMingLiU" pitchFamily="18" charset="-120"/>
              </a:rPr>
              <a:t> (SEQ)</a:t>
            </a:r>
          </a:p>
          <a:p>
            <a:pPr marL="571500" indent="-571500" eaLnBrk="1" hangingPunct="1">
              <a:lnSpc>
                <a:spcPct val="115000"/>
              </a:lnSpc>
            </a:pPr>
            <a:r>
              <a:rPr lang="en-US" altLang="en-US" sz="2600" dirty="0" err="1">
                <a:ea typeface="PMingLiU" pitchFamily="18" charset="-120"/>
              </a:rPr>
              <a:t>心得</a:t>
            </a:r>
            <a:r>
              <a:rPr lang="zh-TW" altLang="en-US" sz="2600" dirty="0">
                <a:ea typeface="PMingLiU" pitchFamily="18" charset="-120"/>
              </a:rPr>
              <a:t>与经</a:t>
            </a:r>
            <a:r>
              <a:rPr lang="zh-TW" altLang="en-US" sz="2600" dirty="0" smtClean="0">
                <a:ea typeface="PMingLiU" pitchFamily="18" charset="-120"/>
              </a:rPr>
              <a:t>验 </a:t>
            </a:r>
            <a:r>
              <a:rPr lang="en-US" altLang="zh-TW" sz="2600" dirty="0" smtClean="0">
                <a:ea typeface="PMingLiU" pitchFamily="18" charset="-120"/>
              </a:rPr>
              <a:t>(final remarks)</a:t>
            </a:r>
            <a:endParaRPr lang="en-US" altLang="en-US" sz="2600" dirty="0">
              <a:ea typeface="PMingLiU" pitchFamily="18" charset="-120"/>
            </a:endParaRPr>
          </a:p>
          <a:p>
            <a:pPr marL="0" indent="0" eaLnBrk="1" hangingPunct="1">
              <a:lnSpc>
                <a:spcPct val="115000"/>
              </a:lnSpc>
              <a:buNone/>
            </a:pPr>
            <a:endParaRPr lang="zh-CN" altLang="en-US" sz="2800" b="1" dirty="0">
              <a:solidFill>
                <a:schemeClr val="tx2"/>
              </a:solidFill>
              <a:latin typeface="Garamond" pitchFamily="18" charset="0"/>
              <a:ea typeface="宋体" pitchFamily="2" charset="-122"/>
            </a:endParaRPr>
          </a:p>
          <a:p>
            <a:pPr marL="531813" lvl="1" indent="0" eaLnBrk="1" hangingPunct="1">
              <a:lnSpc>
                <a:spcPct val="115000"/>
              </a:lnSpc>
              <a:buSzTx/>
              <a:buNone/>
            </a:pPr>
            <a:endParaRPr lang="en-US" altLang="zh-TW" sz="2400" dirty="0" smtClean="0">
              <a:ea typeface="PMingLiU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ontent Placeholder 2"/>
          <p:cNvSpPr>
            <a:spLocks noGrp="1"/>
          </p:cNvSpPr>
          <p:nvPr>
            <p:ph idx="1"/>
          </p:nvPr>
        </p:nvSpPr>
        <p:spPr>
          <a:xfrm>
            <a:off x="381000" y="1066800"/>
            <a:ext cx="8229600" cy="5105400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zh-CN" altLang="en-US" sz="4200" b="1" dirty="0" smtClean="0">
                <a:solidFill>
                  <a:schemeClr val="tx2"/>
                </a:solidFill>
                <a:latin typeface="Garamond" pitchFamily="18" charset="0"/>
                <a:ea typeface="宋体" pitchFamily="2" charset="-122"/>
              </a:rPr>
              <a:t>香港中文大学 </a:t>
            </a:r>
            <a:r>
              <a:rPr lang="en-US" altLang="zh-CN" sz="4200" b="1" dirty="0" smtClean="0">
                <a:solidFill>
                  <a:schemeClr val="tx2"/>
                </a:solidFill>
                <a:latin typeface="Garamond" pitchFamily="18" charset="0"/>
                <a:ea typeface="宋体" pitchFamily="2" charset="-122"/>
              </a:rPr>
              <a:t> </a:t>
            </a:r>
            <a:endParaRPr lang="en-US" altLang="en-US" sz="4200" b="1" dirty="0" smtClean="0">
              <a:solidFill>
                <a:schemeClr val="tx2"/>
              </a:solidFill>
              <a:latin typeface="Garamond" pitchFamily="18" charset="0"/>
            </a:endParaRPr>
          </a:p>
          <a:p>
            <a:pPr marL="0" indent="0" algn="ctr" eaLnBrk="1" hangingPunct="1">
              <a:lnSpc>
                <a:spcPct val="90000"/>
              </a:lnSpc>
              <a:buNone/>
            </a:pPr>
            <a:r>
              <a:rPr lang="zh-CN" altLang="en-US" sz="4200" b="1" dirty="0" smtClean="0">
                <a:solidFill>
                  <a:schemeClr val="tx2"/>
                </a:solidFill>
                <a:latin typeface="Garamond" pitchFamily="18" charset="0"/>
                <a:ea typeface="宋体" pitchFamily="2" charset="-122"/>
              </a:rPr>
              <a:t>学</a:t>
            </a:r>
            <a:r>
              <a:rPr lang="zh-CN" altLang="en-US" sz="4200" b="1" dirty="0">
                <a:solidFill>
                  <a:schemeClr val="tx2"/>
                </a:solidFill>
                <a:latin typeface="Garamond" pitchFamily="18" charset="0"/>
                <a:ea typeface="宋体" pitchFamily="2" charset="-122"/>
              </a:rPr>
              <a:t>能提升</a:t>
            </a:r>
            <a:r>
              <a:rPr lang="zh-CN" altLang="en-US" sz="4200" b="1" dirty="0" smtClean="0">
                <a:solidFill>
                  <a:schemeClr val="tx2"/>
                </a:solidFill>
                <a:latin typeface="Garamond" pitchFamily="18" charset="0"/>
                <a:ea typeface="宋体" pitchFamily="2" charset="-122"/>
              </a:rPr>
              <a:t>研究中心</a:t>
            </a:r>
            <a:endParaRPr lang="en-US" altLang="zh-CN" sz="4200" b="1" dirty="0" smtClean="0">
              <a:solidFill>
                <a:schemeClr val="tx2"/>
              </a:solidFill>
              <a:latin typeface="Garamond" pitchFamily="18" charset="0"/>
              <a:ea typeface="宋体" pitchFamily="2" charset="-122"/>
            </a:endParaRPr>
          </a:p>
          <a:p>
            <a:pPr marL="0" indent="0" algn="ctr" eaLnBrk="1" hangingPunct="1">
              <a:lnSpc>
                <a:spcPct val="90000"/>
              </a:lnSpc>
              <a:buNone/>
            </a:pPr>
            <a:endParaRPr lang="en-US" altLang="zh-CN" sz="4200" b="1" dirty="0">
              <a:solidFill>
                <a:schemeClr val="tx2"/>
              </a:solidFill>
              <a:latin typeface="Garamond" pitchFamily="18" charset="0"/>
              <a:ea typeface="宋体" pitchFamily="2" charset="-122"/>
            </a:endParaRPr>
          </a:p>
          <a:p>
            <a:pPr marL="0" indent="0" algn="ctr" eaLnBrk="1" hangingPunct="1">
              <a:lnSpc>
                <a:spcPct val="90000"/>
              </a:lnSpc>
              <a:buNone/>
            </a:pPr>
            <a:r>
              <a:rPr lang="en-US" altLang="zh-CN" sz="4200" b="1" dirty="0" smtClean="0">
                <a:solidFill>
                  <a:schemeClr val="tx2"/>
                </a:solidFill>
                <a:latin typeface="Garamond" pitchFamily="18" charset="0"/>
                <a:ea typeface="宋体" pitchFamily="2" charset="-122"/>
              </a:rPr>
              <a:t>Centre for Learning Enhancement And Research (CLEAR) </a:t>
            </a:r>
          </a:p>
          <a:p>
            <a:pPr marL="0" indent="0" algn="ctr" eaLnBrk="1" hangingPunct="1">
              <a:lnSpc>
                <a:spcPct val="90000"/>
              </a:lnSpc>
              <a:buNone/>
            </a:pPr>
            <a:r>
              <a:rPr lang="en-US" altLang="zh-CN" sz="4200" b="1" dirty="0" smtClean="0">
                <a:solidFill>
                  <a:schemeClr val="tx2"/>
                </a:solidFill>
                <a:latin typeface="Garamond" pitchFamily="18" charset="0"/>
                <a:ea typeface="宋体" pitchFamily="2" charset="-122"/>
              </a:rPr>
              <a:t>The Chinese University of </a:t>
            </a:r>
            <a:endParaRPr lang="en-US" altLang="zh-CN" sz="4200" b="1" dirty="0" smtClean="0">
              <a:solidFill>
                <a:schemeClr val="tx2"/>
              </a:solidFill>
              <a:latin typeface="Garamond" pitchFamily="18" charset="0"/>
              <a:ea typeface="宋体" pitchFamily="2" charset="-122"/>
            </a:endParaRPr>
          </a:p>
          <a:p>
            <a:pPr marL="0" indent="0" algn="ctr" eaLnBrk="1" hangingPunct="1">
              <a:lnSpc>
                <a:spcPct val="90000"/>
              </a:lnSpc>
              <a:buNone/>
            </a:pPr>
            <a:r>
              <a:rPr lang="en-US" altLang="zh-CN" sz="4200" b="1" dirty="0" smtClean="0">
                <a:solidFill>
                  <a:schemeClr val="tx2"/>
                </a:solidFill>
                <a:latin typeface="Garamond" pitchFamily="18" charset="0"/>
                <a:ea typeface="宋体" pitchFamily="2" charset="-122"/>
              </a:rPr>
              <a:t>Hong </a:t>
            </a:r>
            <a:r>
              <a:rPr lang="en-US" altLang="zh-CN" sz="4200" b="1" dirty="0" smtClean="0">
                <a:solidFill>
                  <a:schemeClr val="tx2"/>
                </a:solidFill>
                <a:latin typeface="Garamond" pitchFamily="18" charset="0"/>
                <a:ea typeface="宋体" pitchFamily="2" charset="-122"/>
              </a:rPr>
              <a:t>Kong (CUHK)</a:t>
            </a:r>
          </a:p>
          <a:p>
            <a:pPr marL="0" indent="0" algn="ctr" eaLnBrk="1" hangingPunct="1">
              <a:lnSpc>
                <a:spcPct val="90000"/>
              </a:lnSpc>
              <a:buNone/>
            </a:pPr>
            <a:r>
              <a:rPr lang="zh-CN" altLang="en-US" sz="4200" b="1" dirty="0" smtClean="0">
                <a:solidFill>
                  <a:schemeClr val="tx2"/>
                </a:solidFill>
                <a:latin typeface="Garamond" pitchFamily="18" charset="0"/>
                <a:ea typeface="宋体" pitchFamily="2" charset="-122"/>
              </a:rPr>
              <a:t> </a:t>
            </a:r>
            <a:endParaRPr lang="en-US" altLang="zh-CN" sz="4200" b="1" dirty="0" smtClean="0">
              <a:solidFill>
                <a:schemeClr val="tx2"/>
              </a:solidFill>
              <a:latin typeface="Garamond" pitchFamily="18" charset="0"/>
              <a:ea typeface="宋体" pitchFamily="2" charset="-122"/>
            </a:endParaRPr>
          </a:p>
          <a:p>
            <a:pPr marL="0" indent="0" algn="ctr" eaLnBrk="1" hangingPunct="1">
              <a:lnSpc>
                <a:spcPct val="90000"/>
              </a:lnSpc>
              <a:buNone/>
            </a:pPr>
            <a:endParaRPr lang="en-US" altLang="zh-CN" sz="4200" b="1" dirty="0">
              <a:solidFill>
                <a:schemeClr val="tx2"/>
              </a:solidFill>
              <a:latin typeface="Garamond" pitchFamily="18" charset="0"/>
              <a:ea typeface="宋体" pitchFamily="2" charset="-122"/>
            </a:endParaRPr>
          </a:p>
          <a:p>
            <a:pPr marL="0" indent="0" algn="ctr" eaLnBrk="1" hangingPunct="1">
              <a:lnSpc>
                <a:spcPct val="90000"/>
              </a:lnSpc>
              <a:buNone/>
            </a:pPr>
            <a:r>
              <a:rPr lang="en-US" altLang="zh-CN" sz="4200" b="1" dirty="0" smtClean="0">
                <a:solidFill>
                  <a:schemeClr val="tx2"/>
                </a:solidFill>
                <a:latin typeface="Garamond" pitchFamily="18" charset="0"/>
                <a:ea typeface="宋体" pitchFamily="2" charset="-122"/>
              </a:rPr>
              <a:t> </a:t>
            </a:r>
            <a:endParaRPr lang="en-US" altLang="zh-TW" sz="4200" b="1" dirty="0">
              <a:solidFill>
                <a:schemeClr val="tx2"/>
              </a:solidFill>
              <a:latin typeface="Garamond" pitchFamily="18" charset="0"/>
              <a:ea typeface="宋体" pitchFamily="2" charset="-122"/>
            </a:endParaRPr>
          </a:p>
          <a:p>
            <a:pPr marL="742950" indent="-742950" algn="ctr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endParaRPr lang="en-US" altLang="en-US" sz="4200" b="1" dirty="0" smtClean="0">
              <a:solidFill>
                <a:schemeClr val="tx2"/>
              </a:solidFill>
              <a:latin typeface="Garamond" pitchFamily="18" charset="0"/>
            </a:endParaRPr>
          </a:p>
          <a:p>
            <a:pPr algn="ctr">
              <a:buFont typeface="Wingdings" pitchFamily="2" charset="2"/>
              <a:buNone/>
            </a:pPr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3CF8E3-0190-413F-9F05-6C9DD863225B}" type="slidenum">
              <a:rPr lang="en-US" altLang="en-US" smtClean="0"/>
              <a:pPr>
                <a:defRPr/>
              </a:pPr>
              <a:t>3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Garamond" pitchFamily="18" charset="0"/>
                <a:ea typeface="宋体" pitchFamily="2" charset="-122"/>
              </a:rPr>
              <a:t>概览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是中文大学的教学发展中心</a:t>
            </a:r>
          </a:p>
          <a:p>
            <a:r>
              <a:rPr lang="zh-TW" altLang="en-US" dirty="0" smtClean="0"/>
              <a:t>成立于</a:t>
            </a:r>
            <a:r>
              <a:rPr lang="en-US" altLang="zh-TW" dirty="0"/>
              <a:t>2001 </a:t>
            </a:r>
            <a:r>
              <a:rPr lang="zh-TW" altLang="en-US" dirty="0" smtClean="0"/>
              <a:t>年</a:t>
            </a:r>
            <a:endParaRPr lang="en-US" altLang="zh-TW" dirty="0" smtClean="0"/>
          </a:p>
          <a:p>
            <a:r>
              <a:rPr lang="zh-TW" altLang="en-US" dirty="0" smtClean="0"/>
              <a:t>教职员</a:t>
            </a:r>
            <a:endParaRPr lang="en-US" altLang="zh-TW" dirty="0" smtClean="0"/>
          </a:p>
          <a:p>
            <a:pPr lvl="1"/>
            <a:r>
              <a:rPr lang="zh-CN" altLang="en-US" sz="2800" dirty="0" smtClean="0"/>
              <a:t>教学人员：</a:t>
            </a:r>
            <a:r>
              <a:rPr lang="en-US" altLang="zh-CN" sz="2800" dirty="0" smtClean="0"/>
              <a:t>3.5</a:t>
            </a:r>
            <a:r>
              <a:rPr lang="zh-CN" altLang="en-US" sz="2800" dirty="0" smtClean="0"/>
              <a:t>人</a:t>
            </a:r>
            <a:endParaRPr lang="en-US" altLang="zh-CN" sz="2800" dirty="0" smtClean="0"/>
          </a:p>
          <a:p>
            <a:pPr lvl="1">
              <a:lnSpc>
                <a:spcPct val="80000"/>
              </a:lnSpc>
            </a:pPr>
            <a:r>
              <a:rPr lang="zh-CN" altLang="en-US" sz="2800" dirty="0" smtClean="0"/>
              <a:t>行政</a:t>
            </a:r>
            <a:r>
              <a:rPr lang="zh-CN" altLang="en-US" sz="2800" dirty="0"/>
              <a:t>人员：</a:t>
            </a:r>
            <a:r>
              <a:rPr lang="en-US" altLang="zh-CN" sz="2800" dirty="0"/>
              <a:t>2</a:t>
            </a:r>
            <a:r>
              <a:rPr lang="zh-CN" altLang="en-US" sz="2800" dirty="0" smtClean="0"/>
              <a:t>人</a:t>
            </a:r>
            <a:endParaRPr lang="en-US" altLang="zh-CN" sz="2800" dirty="0" smtClean="0"/>
          </a:p>
          <a:p>
            <a:pPr lvl="1">
              <a:lnSpc>
                <a:spcPct val="80000"/>
              </a:lnSpc>
            </a:pPr>
            <a:r>
              <a:rPr lang="zh-TW" altLang="en-US" sz="2800" dirty="0" smtClean="0"/>
              <a:t>资讯</a:t>
            </a:r>
            <a:r>
              <a:rPr lang="zh-CN" altLang="en-US" sz="2800" dirty="0" smtClean="0"/>
              <a:t>科技人员：</a:t>
            </a:r>
            <a:r>
              <a:rPr lang="en-US" altLang="zh-CN" sz="2800" dirty="0" smtClean="0"/>
              <a:t>1</a:t>
            </a:r>
            <a:r>
              <a:rPr lang="zh-CN" altLang="en-US" sz="2800" dirty="0" smtClean="0"/>
              <a:t>人</a:t>
            </a:r>
            <a:endParaRPr lang="en-US" altLang="zh-CN" sz="2800" dirty="0" smtClean="0"/>
          </a:p>
          <a:p>
            <a:pPr lvl="1">
              <a:lnSpc>
                <a:spcPct val="80000"/>
              </a:lnSpc>
            </a:pPr>
            <a:r>
              <a:rPr lang="zh-CN" altLang="en-US" sz="2800" dirty="0" smtClean="0"/>
              <a:t>研究助理：</a:t>
            </a:r>
            <a:r>
              <a:rPr lang="en-US" altLang="zh-CN" sz="2800" dirty="0" smtClean="0"/>
              <a:t>15</a:t>
            </a:r>
            <a:r>
              <a:rPr lang="zh-CN" altLang="en-US" sz="2800" dirty="0" smtClean="0"/>
              <a:t>人</a:t>
            </a:r>
            <a:r>
              <a:rPr lang="zh-CN" altLang="zh-TW" sz="2800" dirty="0"/>
              <a:t/>
            </a:r>
            <a:br>
              <a:rPr lang="zh-CN" altLang="zh-TW" sz="2800" dirty="0"/>
            </a:br>
            <a:endParaRPr lang="en-US" altLang="zh-TW" sz="2800" dirty="0"/>
          </a:p>
          <a:p>
            <a:pPr lv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B6E938-F165-4162-BC0A-399F29B2CE78}" type="slidenum">
              <a:rPr lang="en-US" altLang="en-US" smtClean="0"/>
              <a:pPr>
                <a:defRPr/>
              </a:pPr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582384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C7CED-52BA-4546-8483-5EAEC9899CAD}" type="slidenum">
              <a:rPr lang="zh-TW" altLang="en-US"/>
              <a:pPr/>
              <a:t>5</a:t>
            </a:fld>
            <a:endParaRPr lang="en-US" altLang="zh-TW"/>
          </a:p>
        </p:txBody>
      </p:sp>
      <p:sp>
        <p:nvSpPr>
          <p:cNvPr id="18534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Garamond" pitchFamily="18" charset="0"/>
                <a:ea typeface="宋体" pitchFamily="2" charset="-122"/>
              </a:rPr>
              <a:t>主要任务</a:t>
            </a:r>
          </a:p>
        </p:txBody>
      </p:sp>
      <p:sp>
        <p:nvSpPr>
          <p:cNvPr id="185357" name="Rectangle 13"/>
          <p:cNvSpPr>
            <a:spLocks noChangeArrowheads="1"/>
          </p:cNvSpPr>
          <p:nvPr/>
        </p:nvSpPr>
        <p:spPr bwMode="auto">
          <a:xfrm>
            <a:off x="1066800" y="1524000"/>
            <a:ext cx="27432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5360" name="Oval 16"/>
          <p:cNvSpPr>
            <a:spLocks noChangeArrowheads="1"/>
          </p:cNvSpPr>
          <p:nvPr/>
        </p:nvSpPr>
        <p:spPr bwMode="auto">
          <a:xfrm>
            <a:off x="1905000" y="2209800"/>
            <a:ext cx="2057400" cy="1828800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5365" name="Rectangle 21"/>
          <p:cNvSpPr>
            <a:spLocks noGrp="1"/>
          </p:cNvSpPr>
          <p:nvPr>
            <p:ph type="body" sz="half" idx="1"/>
          </p:nvPr>
        </p:nvSpPr>
        <p:spPr>
          <a:xfrm>
            <a:off x="533400" y="1371600"/>
            <a:ext cx="7391400" cy="4800600"/>
          </a:xfrm>
        </p:spPr>
        <p:txBody>
          <a:bodyPr/>
          <a:lstStyle/>
          <a:p>
            <a:r>
              <a:rPr lang="zh-CN" altLang="en-US" dirty="0"/>
              <a:t>推动卓越教与学、支持质素保证</a:t>
            </a:r>
          </a:p>
          <a:p>
            <a:r>
              <a:rPr lang="zh-CN" altLang="en-US" dirty="0"/>
              <a:t>提供专业发展机会</a:t>
            </a:r>
          </a:p>
          <a:p>
            <a:r>
              <a:rPr lang="zh-CN" altLang="en-US" dirty="0"/>
              <a:t>增强学习果效</a:t>
            </a:r>
          </a:p>
          <a:p>
            <a:r>
              <a:rPr lang="zh-CN" altLang="en-US" dirty="0"/>
              <a:t>进行教与学学术研究工作</a:t>
            </a:r>
            <a:endParaRPr lang="zh-TW" altLang="en-US" dirty="0"/>
          </a:p>
          <a:p>
            <a:endParaRPr lang="zh-TW" altLang="en-US" dirty="0"/>
          </a:p>
          <a:p>
            <a:endParaRPr lang="zh-TW" altLang="en-US" dirty="0"/>
          </a:p>
        </p:txBody>
      </p:sp>
      <p:sp>
        <p:nvSpPr>
          <p:cNvPr id="3" name="Left Arrow 2"/>
          <p:cNvSpPr/>
          <p:nvPr/>
        </p:nvSpPr>
        <p:spPr>
          <a:xfrm>
            <a:off x="6172200" y="1524000"/>
            <a:ext cx="1524000" cy="19811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84998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ontent Placeholder 2"/>
          <p:cNvSpPr>
            <a:spLocks noGrp="1"/>
          </p:cNvSpPr>
          <p:nvPr>
            <p:ph idx="1"/>
          </p:nvPr>
        </p:nvSpPr>
        <p:spPr>
          <a:xfrm>
            <a:off x="381000" y="1676400"/>
            <a:ext cx="8229600" cy="3657600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altLang="zh-CN" sz="4200" b="1" dirty="0" smtClean="0">
                <a:solidFill>
                  <a:schemeClr val="tx2"/>
                </a:solidFill>
                <a:latin typeface="Garamond" pitchFamily="18" charset="0"/>
                <a:ea typeface="宋体" pitchFamily="2" charset="-122"/>
              </a:rPr>
              <a:t> </a:t>
            </a:r>
            <a:endParaRPr lang="en-US" altLang="en-US" sz="4200" b="1" dirty="0" smtClean="0">
              <a:solidFill>
                <a:schemeClr val="tx2"/>
              </a:solidFill>
              <a:latin typeface="Garamond" pitchFamily="18" charset="0"/>
            </a:endParaRPr>
          </a:p>
          <a:p>
            <a:pPr marL="0" indent="0" algn="ctr" eaLnBrk="1" hangingPunct="1">
              <a:lnSpc>
                <a:spcPct val="90000"/>
              </a:lnSpc>
              <a:buNone/>
            </a:pPr>
            <a:endParaRPr lang="en-US" altLang="en-US" sz="4200" b="1" dirty="0" smtClean="0">
              <a:solidFill>
                <a:schemeClr val="tx2"/>
              </a:solidFill>
              <a:latin typeface="Garamond" pitchFamily="18" charset="0"/>
            </a:endParaRPr>
          </a:p>
          <a:p>
            <a:pPr marL="0" indent="0" algn="ctr" eaLnBrk="1" hangingPunct="1">
              <a:lnSpc>
                <a:spcPct val="90000"/>
              </a:lnSpc>
              <a:buNone/>
            </a:pPr>
            <a:r>
              <a:rPr lang="zh-CN" altLang="en-US" sz="4200" b="1" dirty="0">
                <a:solidFill>
                  <a:schemeClr val="tx2"/>
                </a:solidFill>
                <a:latin typeface="Garamond" pitchFamily="18" charset="0"/>
                <a:ea typeface="宋体" pitchFamily="2" charset="-122"/>
              </a:rPr>
              <a:t>支持质素</a:t>
            </a:r>
            <a:r>
              <a:rPr lang="zh-CN" altLang="en-US" sz="4200" b="1" dirty="0" smtClean="0">
                <a:solidFill>
                  <a:schemeClr val="tx2"/>
                </a:solidFill>
                <a:latin typeface="Garamond" pitchFamily="18" charset="0"/>
                <a:ea typeface="宋体" pitchFamily="2" charset="-122"/>
              </a:rPr>
              <a:t>保证</a:t>
            </a:r>
            <a:endParaRPr lang="zh-CN" altLang="en-US" sz="4200" b="1" dirty="0">
              <a:solidFill>
                <a:schemeClr val="tx2"/>
              </a:solidFill>
              <a:latin typeface="Garamond" pitchFamily="18" charset="0"/>
              <a:ea typeface="宋体" pitchFamily="2" charset="-122"/>
            </a:endParaRPr>
          </a:p>
          <a:p>
            <a:pPr marL="0" indent="0" algn="ctr" eaLnBrk="1" hangingPunct="1">
              <a:lnSpc>
                <a:spcPct val="90000"/>
              </a:lnSpc>
              <a:buNone/>
            </a:pPr>
            <a:endParaRPr lang="en-US" altLang="zh-CN" sz="4200" b="1" dirty="0">
              <a:solidFill>
                <a:schemeClr val="tx2"/>
              </a:solidFill>
              <a:latin typeface="Garamond" pitchFamily="18" charset="0"/>
              <a:ea typeface="宋体" pitchFamily="2" charset="-122"/>
            </a:endParaRPr>
          </a:p>
          <a:p>
            <a:pPr marL="0" indent="0" algn="ctr" eaLnBrk="1" hangingPunct="1">
              <a:lnSpc>
                <a:spcPct val="90000"/>
              </a:lnSpc>
              <a:buNone/>
            </a:pPr>
            <a:r>
              <a:rPr lang="en-US" altLang="zh-CN" sz="4200" b="1" dirty="0" smtClean="0">
                <a:solidFill>
                  <a:schemeClr val="tx2"/>
                </a:solidFill>
                <a:latin typeface="Garamond" pitchFamily="18" charset="0"/>
                <a:ea typeface="宋体" pitchFamily="2" charset="-122"/>
              </a:rPr>
              <a:t> </a:t>
            </a:r>
            <a:endParaRPr lang="en-US" altLang="zh-TW" sz="4200" b="1" dirty="0">
              <a:solidFill>
                <a:schemeClr val="tx2"/>
              </a:solidFill>
              <a:latin typeface="Garamond" pitchFamily="18" charset="0"/>
              <a:ea typeface="宋体" pitchFamily="2" charset="-122"/>
            </a:endParaRPr>
          </a:p>
          <a:p>
            <a:pPr marL="742950" indent="-742950" algn="ctr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endParaRPr lang="en-US" altLang="en-US" sz="4200" b="1" dirty="0" smtClean="0">
              <a:solidFill>
                <a:schemeClr val="tx2"/>
              </a:solidFill>
              <a:latin typeface="Garamond" pitchFamily="18" charset="0"/>
            </a:endParaRPr>
          </a:p>
          <a:p>
            <a:pPr algn="ctr">
              <a:buFont typeface="Wingdings" pitchFamily="2" charset="2"/>
              <a:buNone/>
            </a:pPr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3CF8E3-0190-413F-9F05-6C9DD863225B}" type="slidenum">
              <a:rPr lang="en-US" altLang="en-US" smtClean="0"/>
              <a:pPr>
                <a:defRPr/>
              </a:pPr>
              <a:t>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645353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F89B2-7291-4343-8004-2FE1E8B6014B}" type="slidenum">
              <a:rPr lang="zh-TW" altLang="en-US"/>
              <a:pPr/>
              <a:t>7</a:t>
            </a:fld>
            <a:endParaRPr lang="en-US" altLang="zh-TW"/>
          </a:p>
        </p:txBody>
      </p:sp>
      <p:sp>
        <p:nvSpPr>
          <p:cNvPr id="191494" name="Rectangle 6"/>
          <p:cNvSpPr>
            <a:spLocks noGrp="1"/>
          </p:cNvSpPr>
          <p:nvPr>
            <p:ph type="title"/>
          </p:nvPr>
        </p:nvSpPr>
        <p:spPr>
          <a:xfrm>
            <a:off x="304800" y="228600"/>
            <a:ext cx="8229600" cy="533400"/>
          </a:xfrm>
        </p:spPr>
        <p:txBody>
          <a:bodyPr/>
          <a:lstStyle/>
          <a:p>
            <a:r>
              <a:rPr lang="zh-CN" altLang="en-US" sz="3200" dirty="0" smtClean="0">
                <a:ea typeface="PMingLiU" pitchFamily="18" charset="-120"/>
              </a:rPr>
              <a:t>课程检讨 </a:t>
            </a:r>
            <a:r>
              <a:rPr lang="en-US" altLang="zh-CN" sz="3200" dirty="0" smtClean="0">
                <a:ea typeface="PMingLiU" pitchFamily="18" charset="-120"/>
              </a:rPr>
              <a:t>(</a:t>
            </a:r>
            <a:r>
              <a:rPr lang="en-US" altLang="zh-CN" sz="3200" dirty="0" err="1" smtClean="0">
                <a:ea typeface="PMingLiU" pitchFamily="18" charset="-120"/>
              </a:rPr>
              <a:t>Programme</a:t>
            </a:r>
            <a:r>
              <a:rPr lang="en-US" altLang="zh-CN" sz="3200" dirty="0" smtClean="0">
                <a:ea typeface="PMingLiU" pitchFamily="18" charset="-120"/>
              </a:rPr>
              <a:t> Review)</a:t>
            </a:r>
            <a:r>
              <a:rPr lang="zh-TW" altLang="en-US" sz="3200" dirty="0" smtClean="0">
                <a:ea typeface="PMingLiU" pitchFamily="18" charset="-120"/>
              </a:rPr>
              <a:t> </a:t>
            </a:r>
            <a:endParaRPr lang="zh-TW" altLang="en-US" sz="3200" b="1" dirty="0">
              <a:solidFill>
                <a:schemeClr val="folHlink"/>
              </a:solidFill>
            </a:endParaRPr>
          </a:p>
        </p:txBody>
      </p:sp>
      <p:sp>
        <p:nvSpPr>
          <p:cNvPr id="191491" name="Rectangle 3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zh-CN" altLang="en-US" dirty="0"/>
              <a:t>所有本科课程：四年期课程检讨</a:t>
            </a:r>
          </a:p>
          <a:p>
            <a:r>
              <a:rPr lang="zh-CN" altLang="en-US" dirty="0"/>
              <a:t>从</a:t>
            </a:r>
            <a:r>
              <a:rPr lang="en-US" altLang="zh-CN" dirty="0"/>
              <a:t>2004</a:t>
            </a:r>
            <a:r>
              <a:rPr lang="zh-CN" altLang="en-US" dirty="0"/>
              <a:t>年至今已完成两个周期</a:t>
            </a:r>
          </a:p>
          <a:p>
            <a:r>
              <a:rPr lang="zh-CN" altLang="en-US" dirty="0" smtClean="0"/>
              <a:t>中心</a:t>
            </a:r>
            <a:r>
              <a:rPr lang="zh-TW" altLang="en-US" dirty="0" smtClean="0"/>
              <a:t>主要</a:t>
            </a:r>
            <a:r>
              <a:rPr lang="zh-TW" altLang="en-US" dirty="0"/>
              <a:t>工作</a:t>
            </a:r>
          </a:p>
          <a:p>
            <a:pPr lvl="1"/>
            <a:r>
              <a:rPr lang="zh-CN" altLang="en-US" dirty="0"/>
              <a:t>提供大学层面或为院系特别设计之工作坊</a:t>
            </a:r>
          </a:p>
          <a:p>
            <a:pPr lvl="1"/>
            <a:r>
              <a:rPr lang="zh-CN" altLang="en-US" dirty="0"/>
              <a:t>参与为检讨委员会成员</a:t>
            </a:r>
          </a:p>
          <a:p>
            <a:pPr lvl="1"/>
            <a:r>
              <a:rPr lang="zh-CN" altLang="en-US" dirty="0"/>
              <a:t>分析</a:t>
            </a:r>
            <a:r>
              <a:rPr lang="zh-CN" altLang="en-US" dirty="0" smtClean="0"/>
              <a:t>报告</a:t>
            </a:r>
            <a:endParaRPr lang="en-US" altLang="zh-CN" dirty="0" smtClean="0"/>
          </a:p>
          <a:p>
            <a:pPr lvl="2"/>
            <a:r>
              <a:rPr lang="zh-CN" altLang="en-US" dirty="0"/>
              <a:t>质性丶量性及</a:t>
            </a:r>
            <a:r>
              <a:rPr lang="zh-CN" altLang="en-US" dirty="0" smtClean="0"/>
              <a:t>内容分析</a:t>
            </a:r>
            <a:endParaRPr lang="en-US" altLang="zh-CN" dirty="0" smtClean="0"/>
          </a:p>
          <a:p>
            <a:pPr lvl="2"/>
            <a:r>
              <a:rPr lang="zh-CN" altLang="en-US" dirty="0"/>
              <a:t>寻找优秀</a:t>
            </a:r>
            <a:r>
              <a:rPr lang="zh-CN" altLang="en-US" dirty="0" smtClean="0"/>
              <a:t>范例</a:t>
            </a:r>
            <a:endParaRPr lang="en-US" altLang="zh-CN" dirty="0" smtClean="0"/>
          </a:p>
          <a:p>
            <a:pPr lvl="2"/>
            <a:r>
              <a:rPr lang="zh-TW" altLang="en-US" sz="2400" dirty="0">
                <a:ea typeface="PMingLiU" pitchFamily="18" charset="-120"/>
              </a:rPr>
              <a:t>找出需要重点改善的地方</a:t>
            </a:r>
            <a:endParaRPr lang="en-US" altLang="zh-CN" dirty="0" smtClean="0"/>
          </a:p>
          <a:p>
            <a:r>
              <a:rPr lang="zh-CN" altLang="en-US" dirty="0" smtClean="0"/>
              <a:t>困难 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角色冲突</a:t>
            </a:r>
            <a:r>
              <a:rPr lang="en-US" altLang="zh-CN" dirty="0" smtClean="0"/>
              <a:t>: </a:t>
            </a:r>
            <a:r>
              <a:rPr lang="zh-CN" altLang="en-US" dirty="0" smtClean="0"/>
              <a:t>帮助</a:t>
            </a:r>
            <a:r>
              <a:rPr lang="en-US" altLang="zh-CN" dirty="0" smtClean="0"/>
              <a:t>? </a:t>
            </a:r>
            <a:r>
              <a:rPr lang="zh-CN" altLang="en-US" dirty="0" smtClean="0"/>
              <a:t>监督</a:t>
            </a:r>
            <a:r>
              <a:rPr lang="en-US" altLang="zh-CN" dirty="0" smtClean="0"/>
              <a:t>? </a:t>
            </a:r>
          </a:p>
          <a:p>
            <a:r>
              <a:rPr lang="zh-CN" altLang="en-US" dirty="0"/>
              <a:t>解决</a:t>
            </a:r>
            <a:r>
              <a:rPr lang="zh-CN" altLang="en-US" dirty="0" smtClean="0"/>
              <a:t>方法</a:t>
            </a:r>
            <a:r>
              <a:rPr lang="en-US" altLang="zh-CN" dirty="0" smtClean="0"/>
              <a:t> </a:t>
            </a:r>
          </a:p>
          <a:p>
            <a:pPr lvl="1"/>
            <a:r>
              <a:rPr lang="zh-CN" altLang="en-US" dirty="0" smtClean="0"/>
              <a:t>持</a:t>
            </a:r>
            <a:r>
              <a:rPr lang="zh-CN" altLang="en-US" dirty="0"/>
              <a:t>学院式讨论</a:t>
            </a:r>
            <a:r>
              <a:rPr lang="zh-CN" altLang="en-US" dirty="0" smtClean="0"/>
              <a:t>态度 </a:t>
            </a:r>
            <a:r>
              <a:rPr lang="en-US" altLang="zh-CN" dirty="0" smtClean="0"/>
              <a:t>(collegial discussion)</a:t>
            </a:r>
            <a:endParaRPr lang="zh-CN" altLang="en-US" dirty="0" smtClean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3350726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39F5D-92C0-4796-9BB0-D22BC72144BF}" type="slidenum">
              <a:rPr lang="zh-TW" altLang="en-US"/>
              <a:pPr/>
              <a:t>8</a:t>
            </a:fld>
            <a:endParaRPr lang="en-US" altLang="zh-TW" dirty="0"/>
          </a:p>
        </p:txBody>
      </p:sp>
      <p:sp>
        <p:nvSpPr>
          <p:cNvPr id="19251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400" dirty="0" smtClean="0">
                <a:ea typeface="PMingLiU" pitchFamily="18" charset="-120"/>
              </a:rPr>
              <a:t>年度问卷调查 </a:t>
            </a:r>
            <a:endParaRPr lang="en-US" altLang="zh-TW" dirty="0">
              <a:solidFill>
                <a:schemeClr val="folHlink"/>
              </a:solidFill>
            </a:endParaRPr>
          </a:p>
        </p:txBody>
      </p:sp>
      <p:sp>
        <p:nvSpPr>
          <p:cNvPr id="192515" name="Rectangle 3"/>
          <p:cNvSpPr>
            <a:spLocks noGrp="1"/>
          </p:cNvSpPr>
          <p:nvPr>
            <p:ph type="body" idx="1"/>
          </p:nvPr>
        </p:nvSpPr>
        <p:spPr>
          <a:xfrm>
            <a:off x="457200" y="1143000"/>
            <a:ext cx="8382000" cy="1828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zh-CN" altLang="en-US" sz="2800" dirty="0"/>
              <a:t>发展、执行、分析及报告以下年度调查</a:t>
            </a:r>
          </a:p>
          <a:p>
            <a:pPr lvl="1">
              <a:lnSpc>
                <a:spcPct val="90000"/>
              </a:lnSpc>
            </a:pPr>
            <a:r>
              <a:rPr lang="zh-TW" altLang="en-US" sz="2400" dirty="0" smtClean="0"/>
              <a:t>新生</a:t>
            </a:r>
            <a:r>
              <a:rPr lang="zh-CN" altLang="en-US" sz="2400" dirty="0" smtClean="0"/>
              <a:t>问卷 </a:t>
            </a:r>
            <a:r>
              <a:rPr lang="en-US" altLang="zh-CN" sz="2400" dirty="0" smtClean="0"/>
              <a:t>(ECQ: Entry Class Questionnaire) (</a:t>
            </a:r>
            <a:r>
              <a:rPr lang="en-US" altLang="zh-CN" sz="2400" dirty="0" smtClean="0">
                <a:hlinkClick r:id="rId3" action="ppaction://hlinkpres?slideindex=1&amp;slidetitle="/>
              </a:rPr>
              <a:t>2012 new</a:t>
            </a:r>
            <a:r>
              <a:rPr lang="en-US" altLang="zh-CN" sz="2400" dirty="0" smtClean="0"/>
              <a:t>)</a:t>
            </a:r>
          </a:p>
          <a:p>
            <a:pPr lvl="1">
              <a:lnSpc>
                <a:spcPct val="90000"/>
              </a:lnSpc>
            </a:pPr>
            <a:r>
              <a:rPr lang="zh-CN" altLang="en-US" sz="2400" dirty="0" smtClean="0"/>
              <a:t>学生学习经验问卷 </a:t>
            </a:r>
            <a:r>
              <a:rPr lang="en-US" altLang="zh-CN" sz="2400" dirty="0" smtClean="0"/>
              <a:t>(SEQ: Student Experience Q.)</a:t>
            </a:r>
          </a:p>
          <a:p>
            <a:pPr lvl="1">
              <a:lnSpc>
                <a:spcPct val="90000"/>
              </a:lnSpc>
            </a:pPr>
            <a:r>
              <a:rPr lang="zh-CN" altLang="en-US" sz="2400" dirty="0" smtClean="0"/>
              <a:t>毕业生</a:t>
            </a:r>
            <a:r>
              <a:rPr lang="zh-CN" altLang="en-US" sz="2400" dirty="0"/>
              <a:t>能力问卷 </a:t>
            </a:r>
            <a:r>
              <a:rPr lang="en-US" altLang="zh-CN" sz="2400" dirty="0"/>
              <a:t>(</a:t>
            </a:r>
            <a:r>
              <a:rPr lang="en-US" altLang="zh-CN" sz="2400" dirty="0" smtClean="0"/>
              <a:t>GCQ: Graduate Capability Q.)</a:t>
            </a:r>
            <a:endParaRPr lang="en-US" altLang="zh-CN" sz="2400" dirty="0"/>
          </a:p>
          <a:p>
            <a:pPr lvl="1">
              <a:lnSpc>
                <a:spcPct val="90000"/>
              </a:lnSpc>
            </a:pPr>
            <a:r>
              <a:rPr lang="zh-CN" altLang="en-US" sz="2400" dirty="0"/>
              <a:t>校友问卷 </a:t>
            </a:r>
            <a:r>
              <a:rPr lang="en-US" altLang="zh-CN" sz="2400" dirty="0" smtClean="0"/>
              <a:t>(AQ: Alumni Q.)</a:t>
            </a:r>
            <a:endParaRPr lang="en-US" altLang="zh-CN" sz="2400" dirty="0"/>
          </a:p>
          <a:p>
            <a:pPr>
              <a:lnSpc>
                <a:spcPct val="90000"/>
              </a:lnSpc>
              <a:buFont typeface="Arial" pitchFamily="34" charset="0"/>
              <a:buNone/>
            </a:pPr>
            <a:endParaRPr lang="zh-TW" altLang="en-US" sz="2800" dirty="0">
              <a:solidFill>
                <a:schemeClr val="folHlink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8599" y="3429000"/>
            <a:ext cx="8543925" cy="254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Left Arrow 5"/>
          <p:cNvSpPr/>
          <p:nvPr/>
        </p:nvSpPr>
        <p:spPr>
          <a:xfrm>
            <a:off x="8001000" y="2133599"/>
            <a:ext cx="990600" cy="19811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Up Arrow 1"/>
          <p:cNvSpPr/>
          <p:nvPr/>
        </p:nvSpPr>
        <p:spPr>
          <a:xfrm>
            <a:off x="2349500" y="6096000"/>
            <a:ext cx="228600" cy="53340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Up Arrow 7"/>
          <p:cNvSpPr/>
          <p:nvPr/>
        </p:nvSpPr>
        <p:spPr>
          <a:xfrm>
            <a:off x="3975100" y="6096000"/>
            <a:ext cx="228600" cy="53340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82289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401E4-0530-43FE-A47E-BFA98F9A7760}" type="slidenum">
              <a:rPr lang="zh-TW" altLang="en-US"/>
              <a:pPr/>
              <a:t>9</a:t>
            </a:fld>
            <a:endParaRPr lang="en-US" altLang="zh-TW"/>
          </a:p>
        </p:txBody>
      </p:sp>
      <p:sp>
        <p:nvSpPr>
          <p:cNvPr id="19353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z="3600" dirty="0" smtClean="0">
                <a:ea typeface="PMingLiU" pitchFamily="18" charset="-120"/>
              </a:rPr>
              <a:t>                                   </a:t>
            </a:r>
            <a:r>
              <a:rPr lang="en-US" altLang="zh-CN" sz="3600" i="1" dirty="0" smtClean="0">
                <a:ea typeface="PMingLiU" pitchFamily="18" charset="-120"/>
              </a:rPr>
              <a:t>… </a:t>
            </a:r>
            <a:r>
              <a:rPr lang="zh-CN" altLang="en-US" sz="3600" i="1" dirty="0" smtClean="0">
                <a:ea typeface="PMingLiU" pitchFamily="18" charset="-120"/>
              </a:rPr>
              <a:t>年度问卷调查 </a:t>
            </a:r>
            <a:endParaRPr lang="en-US" altLang="zh-TW" sz="3600" i="1" dirty="0">
              <a:solidFill>
                <a:schemeClr val="folHlink"/>
              </a:solidFill>
            </a:endParaRPr>
          </a:p>
        </p:txBody>
      </p:sp>
      <p:graphicFrame>
        <p:nvGraphicFramePr>
          <p:cNvPr id="193862" name="Group 3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53332072"/>
              </p:ext>
            </p:extLst>
          </p:nvPr>
        </p:nvGraphicFramePr>
        <p:xfrm>
          <a:off x="533400" y="1066800"/>
          <a:ext cx="8153401" cy="2133600"/>
        </p:xfrm>
        <a:graphic>
          <a:graphicData uri="http://schemas.openxmlformats.org/drawingml/2006/table">
            <a:tbl>
              <a:tblPr/>
              <a:tblGrid>
                <a:gridCol w="1022539"/>
                <a:gridCol w="995630"/>
                <a:gridCol w="968721"/>
                <a:gridCol w="968721"/>
                <a:gridCol w="903131"/>
                <a:gridCol w="1234446"/>
                <a:gridCol w="1237810"/>
                <a:gridCol w="822403"/>
              </a:tblGrid>
              <a:tr h="403966"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华康简黑" pitchFamily="49" charset="-122"/>
                          <a:cs typeface="Arial" pitchFamily="34" charset="0"/>
                        </a:rPr>
                        <a:t>数目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华康简黑" pitchFamily="49" charset="-122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华康简黑" pitchFamily="49" charset="-122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华康简黑" pitchFamily="49" charset="-122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华康简黑" pitchFamily="49" charset="-122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</a:tr>
              <a:tr h="403966">
                <a:tc gridSpan="5">
                  <a:txBody>
                    <a:bodyPr/>
                    <a:lstStyle>
                      <a:lvl1pPr algn="l" eaLnBrk="0" hangingPunct="0"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1pPr>
                      <a:lvl2pPr algn="l" eaLnBrk="0" hangingPunct="0"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2pPr>
                      <a:lvl3pPr algn="l" eaLnBrk="0" hangingPunct="0"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3pPr>
                      <a:lvl4pPr algn="l" eaLnBrk="0" hangingPunct="0"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4pPr>
                      <a:lvl5pPr algn="l" eaLnBrk="0" hangingPunct="0"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34" charset="0"/>
                          <a:ea typeface="华康简黑" pitchFamily="49" charset="-122"/>
                          <a:cs typeface="Arial" pitchFamily="34" charset="0"/>
                        </a:rPr>
                        <a:t>SEQ 2013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华康简黑" pitchFamily="49" charset="-122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 algn="l" eaLnBrk="0" hangingPunct="0"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1pPr>
                      <a:lvl2pPr algn="l" eaLnBrk="0" hangingPunct="0"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2pPr>
                      <a:lvl3pPr algn="l" eaLnBrk="0" hangingPunct="0"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3pPr>
                      <a:lvl4pPr algn="l" eaLnBrk="0" hangingPunct="0"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4pPr>
                      <a:lvl5pPr algn="l" eaLnBrk="0" hangingPunct="0"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34" charset="0"/>
                          <a:ea typeface="华康简黑" pitchFamily="49" charset="-122"/>
                          <a:cs typeface="Arial" pitchFamily="34" charset="0"/>
                        </a:rPr>
                        <a:t>GCQ 2013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华康简黑" pitchFamily="49" charset="-122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1pPr>
                      <a:lvl2pPr algn="l" eaLnBrk="0" hangingPunct="0"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2pPr>
                      <a:lvl3pPr algn="l" eaLnBrk="0" hangingPunct="0"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3pPr>
                      <a:lvl4pPr algn="l" eaLnBrk="0" hangingPunct="0"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4pPr>
                      <a:lvl5pPr algn="l" eaLnBrk="0" hangingPunct="0"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34" charset="0"/>
                          <a:ea typeface="华康简黑" pitchFamily="49" charset="-122"/>
                          <a:cs typeface="Arial" pitchFamily="34" charset="0"/>
                        </a:rPr>
                        <a:t>AQ 2013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华康简黑" pitchFamily="49" charset="-122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 rowSpan="2">
                  <a:txBody>
                    <a:bodyPr/>
                    <a:lstStyle>
                      <a:lvl1pPr algn="l" eaLnBrk="0" hangingPunct="0"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1pPr>
                      <a:lvl2pPr algn="l" eaLnBrk="0" hangingPunct="0"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2pPr>
                      <a:lvl3pPr algn="l" eaLnBrk="0" hangingPunct="0"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3pPr>
                      <a:lvl4pPr algn="l" eaLnBrk="0" hangingPunct="0"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4pPr>
                      <a:lvl5pPr algn="l" eaLnBrk="0" hangingPunct="0"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TW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34" charset="0"/>
                        <a:ea typeface="华康简黑" pitchFamily="49" charset="-122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34" charset="0"/>
                          <a:ea typeface="华康简黑" pitchFamily="49" charset="-122"/>
                          <a:cs typeface="Arial" pitchFamily="34" charset="0"/>
                        </a:rPr>
                        <a:t>总数</a:t>
                      </a:r>
                      <a:endParaRPr kumimoji="0" lang="zh-TW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华康简黑" pitchFamily="49" charset="-122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</a:tr>
              <a:tr h="773306">
                <a:tc>
                  <a:txBody>
                    <a:bodyPr/>
                    <a:lstStyle>
                      <a:lvl1pPr algn="l" eaLnBrk="0" hangingPunct="0"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1pPr>
                      <a:lvl2pPr algn="l" eaLnBrk="0" hangingPunct="0"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2pPr>
                      <a:lvl3pPr algn="l" eaLnBrk="0" hangingPunct="0"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3pPr>
                      <a:lvl4pPr algn="l" eaLnBrk="0" hangingPunct="0"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4pPr>
                      <a:lvl5pPr algn="l" eaLnBrk="0" hangingPunct="0"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Arial" pitchFamily="34" charset="0"/>
                          <a:ea typeface="华康简黑" pitchFamily="49" charset="-122"/>
                          <a:cs typeface="Arial" pitchFamily="34" charset="0"/>
                        </a:rPr>
                        <a:t>课程总数</a:t>
                      </a:r>
                      <a:endParaRPr kumimoji="0" lang="zh-TW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华康简黑" pitchFamily="49" charset="-122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latin typeface="Arial" pitchFamily="34" charset="0"/>
                          <a:ea typeface="华康简黑" pitchFamily="49" charset="-122"/>
                          <a:cs typeface="Arial" pitchFamily="34" charset="0"/>
                        </a:rPr>
                        <a:t>第一学年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1pPr>
                      <a:lvl2pPr algn="l" eaLnBrk="0" hangingPunct="0"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2pPr>
                      <a:lvl3pPr algn="l" eaLnBrk="0" hangingPunct="0"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3pPr>
                      <a:lvl4pPr algn="l" eaLnBrk="0" hangingPunct="0"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4pPr>
                      <a:lvl5pPr algn="l" eaLnBrk="0" hangingPunct="0"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latin typeface="Arial" pitchFamily="34" charset="0"/>
                          <a:ea typeface="华康简黑" pitchFamily="49" charset="-122"/>
                          <a:cs typeface="Arial" pitchFamily="34" charset="0"/>
                        </a:rPr>
                        <a:t>第二学年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1pPr>
                      <a:lvl2pPr algn="l" eaLnBrk="0" hangingPunct="0"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2pPr>
                      <a:lvl3pPr algn="l" eaLnBrk="0" hangingPunct="0"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3pPr>
                      <a:lvl4pPr algn="l" eaLnBrk="0" hangingPunct="0"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4pPr>
                      <a:lvl5pPr algn="l" eaLnBrk="0" hangingPunct="0"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latin typeface="Arial" pitchFamily="34" charset="0"/>
                          <a:ea typeface="华康简黑" pitchFamily="49" charset="-122"/>
                          <a:cs typeface="Arial" pitchFamily="34" charset="0"/>
                        </a:rPr>
                        <a:t>第三学年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1pPr>
                      <a:lvl2pPr algn="l" eaLnBrk="0" hangingPunct="0"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2pPr>
                      <a:lvl3pPr algn="l" eaLnBrk="0" hangingPunct="0"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3pPr>
                      <a:lvl4pPr algn="l" eaLnBrk="0" hangingPunct="0"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4pPr>
                      <a:lvl5pPr algn="l" eaLnBrk="0" hangingPunct="0"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latin typeface="Arial" pitchFamily="34" charset="0"/>
                          <a:ea typeface="华康简黑" pitchFamily="49" charset="-122"/>
                          <a:cs typeface="Arial" pitchFamily="34" charset="0"/>
                        </a:rPr>
                        <a:t>毕业年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1pPr>
                      <a:lvl2pPr algn="l" eaLnBrk="0" hangingPunct="0"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2pPr>
                      <a:lvl3pPr algn="l" eaLnBrk="0" hangingPunct="0"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3pPr>
                      <a:lvl4pPr algn="l" eaLnBrk="0" hangingPunct="0"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4pPr>
                      <a:lvl5pPr algn="l" eaLnBrk="0" hangingPunct="0"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Arial" pitchFamily="34" charset="0"/>
                          <a:ea typeface="华康简黑" pitchFamily="49" charset="-122"/>
                          <a:cs typeface="Arial" pitchFamily="34" charset="0"/>
                        </a:rPr>
                        <a:t>2012</a:t>
                      </a:r>
                      <a:r>
                        <a:rPr kumimoji="0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Arial" pitchFamily="34" charset="0"/>
                          <a:ea typeface="华康简黑" pitchFamily="49" charset="-122"/>
                          <a:cs typeface="Arial" pitchFamily="34" charset="0"/>
                        </a:rPr>
                        <a:t>年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Arial" pitchFamily="34" charset="0"/>
                          <a:ea typeface="华康简黑" pitchFamily="49" charset="-122"/>
                          <a:cs typeface="Arial" pitchFamily="34" charset="0"/>
                        </a:rPr>
                        <a:t>毕业生</a:t>
                      </a:r>
                      <a:endParaRPr kumimoji="0" lang="zh-TW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华康简黑" pitchFamily="49" charset="-122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1pPr>
                      <a:lvl2pPr algn="l" eaLnBrk="0" hangingPunct="0"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2pPr>
                      <a:lvl3pPr algn="l" eaLnBrk="0" hangingPunct="0"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3pPr>
                      <a:lvl4pPr algn="l" eaLnBrk="0" hangingPunct="0"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4pPr>
                      <a:lvl5pPr algn="l" eaLnBrk="0" hangingPunct="0"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Arial" pitchFamily="34" charset="0"/>
                          <a:ea typeface="华康简黑" pitchFamily="49" charset="-122"/>
                          <a:cs typeface="Arial" pitchFamily="34" charset="0"/>
                        </a:rPr>
                        <a:t>2008</a:t>
                      </a:r>
                      <a:r>
                        <a:rPr kumimoji="0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Arial" pitchFamily="34" charset="0"/>
                          <a:ea typeface="华康简黑" pitchFamily="49" charset="-122"/>
                          <a:cs typeface="Arial" pitchFamily="34" charset="0"/>
                        </a:rPr>
                        <a:t>年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Arial" pitchFamily="34" charset="0"/>
                          <a:ea typeface="华康简黑" pitchFamily="49" charset="-122"/>
                          <a:cs typeface="Arial" pitchFamily="34" charset="0"/>
                        </a:rPr>
                        <a:t>毕业生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52362">
                <a:tc>
                  <a:txBody>
                    <a:bodyPr/>
                    <a:lstStyle>
                      <a:lvl1pPr algn="l" eaLnBrk="0" hangingPunct="0"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1pPr>
                      <a:lvl2pPr algn="l" eaLnBrk="0" hangingPunct="0"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2pPr>
                      <a:lvl3pPr algn="l" eaLnBrk="0" hangingPunct="0"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3pPr>
                      <a:lvl4pPr algn="l" eaLnBrk="0" hangingPunct="0"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4pPr>
                      <a:lvl5pPr algn="l" eaLnBrk="0" hangingPunct="0"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Arial" pitchFamily="34" charset="0"/>
                          <a:ea typeface="华康简黑" pitchFamily="49" charset="-122"/>
                          <a:cs typeface="Arial" pitchFamily="34" charset="0"/>
                        </a:rPr>
                        <a:t>63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华康简黑" pitchFamily="49" charset="-122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1pPr>
                      <a:lvl2pPr algn="l" eaLnBrk="0" hangingPunct="0"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2pPr>
                      <a:lvl3pPr algn="l" eaLnBrk="0" hangingPunct="0"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3pPr>
                      <a:lvl4pPr algn="l" eaLnBrk="0" hangingPunct="0"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4pPr>
                      <a:lvl5pPr algn="l" eaLnBrk="0" hangingPunct="0"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latin typeface="Arial" pitchFamily="34" charset="0"/>
                          <a:ea typeface="华康简黑" pitchFamily="49" charset="-122"/>
                          <a:cs typeface="Arial" pitchFamily="34" charset="0"/>
                        </a:rPr>
                        <a:t>57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1pPr>
                      <a:lvl2pPr algn="l" eaLnBrk="0" hangingPunct="0"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2pPr>
                      <a:lvl3pPr algn="l" eaLnBrk="0" hangingPunct="0"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3pPr>
                      <a:lvl4pPr algn="l" eaLnBrk="0" hangingPunct="0"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4pPr>
                      <a:lvl5pPr algn="l" eaLnBrk="0" hangingPunct="0"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latin typeface="Arial" pitchFamily="34" charset="0"/>
                          <a:ea typeface="华康简黑" pitchFamily="49" charset="-122"/>
                          <a:cs typeface="Arial" pitchFamily="34" charset="0"/>
                        </a:rPr>
                        <a:t>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1pPr>
                      <a:lvl2pPr algn="l" eaLnBrk="0" hangingPunct="0"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2pPr>
                      <a:lvl3pPr algn="l" eaLnBrk="0" hangingPunct="0"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3pPr>
                      <a:lvl4pPr algn="l" eaLnBrk="0" hangingPunct="0"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4pPr>
                      <a:lvl5pPr algn="l" eaLnBrk="0" hangingPunct="0"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latin typeface="Arial" pitchFamily="34" charset="0"/>
                          <a:ea typeface="华康简黑" pitchFamily="49" charset="-122"/>
                          <a:cs typeface="Arial" pitchFamily="34" charset="0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1pPr>
                      <a:lvl2pPr algn="l" eaLnBrk="0" hangingPunct="0"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2pPr>
                      <a:lvl3pPr algn="l" eaLnBrk="0" hangingPunct="0"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3pPr>
                      <a:lvl4pPr algn="l" eaLnBrk="0" hangingPunct="0"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4pPr>
                      <a:lvl5pPr algn="l" eaLnBrk="0" hangingPunct="0"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F0"/>
                          </a:solidFill>
                          <a:effectLst/>
                          <a:latin typeface="Arial" pitchFamily="34" charset="0"/>
                          <a:ea typeface="华康简黑" pitchFamily="49" charset="-122"/>
                          <a:cs typeface="Arial" pitchFamily="34" charset="0"/>
                        </a:rPr>
                        <a:t>58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1pPr>
                      <a:lvl2pPr algn="l" eaLnBrk="0" hangingPunct="0"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2pPr>
                      <a:lvl3pPr algn="l" eaLnBrk="0" hangingPunct="0"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3pPr>
                      <a:lvl4pPr algn="l" eaLnBrk="0" hangingPunct="0"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4pPr>
                      <a:lvl5pPr algn="l" eaLnBrk="0" hangingPunct="0"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Arial" pitchFamily="34" charset="0"/>
                          <a:ea typeface="华康简黑" pitchFamily="49" charset="-122"/>
                          <a:cs typeface="Arial" pitchFamily="34" charset="0"/>
                        </a:rPr>
                        <a:t>55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华康简黑" pitchFamily="49" charset="-122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1pPr>
                      <a:lvl2pPr algn="l" eaLnBrk="0" hangingPunct="0"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2pPr>
                      <a:lvl3pPr algn="l" eaLnBrk="0" hangingPunct="0"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3pPr>
                      <a:lvl4pPr algn="l" eaLnBrk="0" hangingPunct="0"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4pPr>
                      <a:lvl5pPr algn="l" eaLnBrk="0" hangingPunct="0"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Arial" pitchFamily="34" charset="0"/>
                          <a:ea typeface="华康简黑" pitchFamily="49" charset="-122"/>
                          <a:cs typeface="Arial" pitchFamily="34" charset="0"/>
                        </a:rPr>
                        <a:t>48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华康简黑" pitchFamily="49" charset="-122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buFont typeface="Arial" pitchFamily="34" charset="0"/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1pPr>
                      <a:lvl2pPr algn="l" eaLnBrk="0" hangingPunct="0"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2pPr>
                      <a:lvl3pPr algn="l" eaLnBrk="0" hangingPunct="0"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3pPr>
                      <a:lvl4pPr algn="l" eaLnBrk="0" hangingPunct="0"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4pPr>
                      <a:lvl5pPr algn="l" eaLnBrk="0" hangingPunct="0"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华康简黑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Arial" pitchFamily="34" charset="0"/>
                          <a:ea typeface="华康简黑" pitchFamily="49" charset="-122"/>
                          <a:cs typeface="Arial" pitchFamily="34" charset="0"/>
                        </a:rPr>
                        <a:t>166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华康简黑" pitchFamily="49" charset="-122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93853" name="Rectangle 317"/>
          <p:cNvSpPr>
            <a:spLocks noGrp="1"/>
          </p:cNvSpPr>
          <p:nvPr>
            <p:ph type="body" idx="1"/>
          </p:nvPr>
        </p:nvSpPr>
        <p:spPr>
          <a:xfrm>
            <a:off x="457200" y="3429000"/>
            <a:ext cx="8001000" cy="3048000"/>
          </a:xfrm>
          <a:noFill/>
          <a:ln/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zh-TW" altLang="en-US" sz="2800" dirty="0"/>
              <a:t>跟进工作：</a:t>
            </a:r>
          </a:p>
          <a:p>
            <a:pPr lvl="1">
              <a:lnSpc>
                <a:spcPct val="80000"/>
              </a:lnSpc>
            </a:pPr>
            <a:r>
              <a:rPr lang="zh-CN" altLang="en-US" sz="2400" dirty="0"/>
              <a:t>为各课程提供年度报告</a:t>
            </a:r>
          </a:p>
          <a:p>
            <a:pPr lvl="1">
              <a:lnSpc>
                <a:spcPct val="80000"/>
              </a:lnSpc>
            </a:pPr>
            <a:r>
              <a:rPr lang="zh-CN" altLang="en-US" sz="2400" dirty="0"/>
              <a:t>解释调查结果</a:t>
            </a:r>
          </a:p>
          <a:p>
            <a:pPr lvl="1">
              <a:lnSpc>
                <a:spcPct val="80000"/>
              </a:lnSpc>
            </a:pPr>
            <a:r>
              <a:rPr lang="zh-CN" altLang="en-US" sz="2400" dirty="0"/>
              <a:t>如有需要安排进行焦点</a:t>
            </a:r>
            <a:r>
              <a:rPr lang="zh-CN" altLang="en-US" sz="2400" dirty="0" smtClean="0"/>
              <a:t>访谈</a:t>
            </a:r>
            <a:endParaRPr lang="en-US" altLang="zh-CN" sz="2400" dirty="0" smtClean="0"/>
          </a:p>
          <a:p>
            <a:pPr>
              <a:lnSpc>
                <a:spcPct val="80000"/>
              </a:lnSpc>
            </a:pPr>
            <a:r>
              <a:rPr lang="zh-TW" altLang="en-US" sz="2800" dirty="0"/>
              <a:t>困</a:t>
            </a:r>
            <a:r>
              <a:rPr lang="zh-TW" altLang="en-US" sz="2800" dirty="0" smtClean="0"/>
              <a:t>难</a:t>
            </a:r>
            <a:endParaRPr lang="en-US" altLang="zh-TW" sz="2800" dirty="0" smtClean="0"/>
          </a:p>
          <a:p>
            <a:pPr lvl="1">
              <a:lnSpc>
                <a:spcPct val="80000"/>
              </a:lnSpc>
            </a:pPr>
            <a:r>
              <a:rPr lang="zh-TW" altLang="en-US" sz="2400" dirty="0"/>
              <a:t>回收</a:t>
            </a:r>
            <a:r>
              <a:rPr lang="zh-TW" altLang="en-US" sz="2400" dirty="0" smtClean="0"/>
              <a:t>率</a:t>
            </a:r>
            <a:endParaRPr lang="en-US" altLang="zh-TW" sz="2400" dirty="0" smtClean="0"/>
          </a:p>
          <a:p>
            <a:pPr>
              <a:lnSpc>
                <a:spcPct val="80000"/>
              </a:lnSpc>
            </a:pPr>
            <a:r>
              <a:rPr lang="zh-CN" altLang="en-US" sz="2800" dirty="0"/>
              <a:t>解决方法</a:t>
            </a:r>
            <a:r>
              <a:rPr lang="en-US" altLang="zh-CN" sz="2800" dirty="0"/>
              <a:t> </a:t>
            </a:r>
            <a:endParaRPr lang="en-US" altLang="zh-CN" sz="2800" dirty="0" smtClean="0"/>
          </a:p>
          <a:p>
            <a:pPr lvl="1">
              <a:lnSpc>
                <a:spcPct val="80000"/>
              </a:lnSpc>
            </a:pPr>
            <a:r>
              <a:rPr lang="zh-CN" altLang="en-US" sz="2400" dirty="0"/>
              <a:t>与前线单位紧密合作</a:t>
            </a:r>
            <a:endParaRPr lang="en-US" altLang="zh-CN" sz="2400" dirty="0"/>
          </a:p>
          <a:p>
            <a:pPr>
              <a:lnSpc>
                <a:spcPct val="80000"/>
              </a:lnSpc>
            </a:pPr>
            <a:endParaRPr lang="zh-TW" alt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3426444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学生学习经验问卷 </a:t>
            </a:r>
            <a:r>
              <a:rPr lang="en-US" altLang="zh-CN" dirty="0"/>
              <a:t>- </a:t>
            </a:r>
            <a:r>
              <a:rPr lang="zh-CN" altLang="en-US" dirty="0">
                <a:hlinkClick r:id="rId2" action="ppaction://hlinkpres?slideindex=1&amp;slidetitle="/>
              </a:rPr>
              <a:t>回收率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128853360"/>
              </p:ext>
            </p:extLst>
          </p:nvPr>
        </p:nvGraphicFramePr>
        <p:xfrm>
          <a:off x="2133600" y="1600200"/>
          <a:ext cx="4800600" cy="138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0300"/>
                <a:gridCol w="2400300"/>
              </a:tblGrid>
              <a:tr h="370840"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学</a:t>
                      </a:r>
                      <a:r>
                        <a:rPr lang="zh-TW" altLang="en-US" dirty="0" smtClean="0"/>
                        <a:t>年</a:t>
                      </a:r>
                      <a:endParaRPr lang="zh-TW" altLang="en-US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/>
                        <a:t>由</a:t>
                      </a:r>
                      <a:r>
                        <a:rPr lang="en-US" altLang="zh-TW" dirty="0" smtClean="0"/>
                        <a:t>2003 </a:t>
                      </a:r>
                      <a:r>
                        <a:rPr lang="zh-TW" altLang="en-US" dirty="0" smtClean="0"/>
                        <a:t>至</a:t>
                      </a:r>
                      <a:r>
                        <a:rPr lang="en-US" altLang="zh-TW" dirty="0" smtClean="0"/>
                        <a:t>2013</a:t>
                      </a:r>
                      <a:r>
                        <a:rPr lang="zh-TW" altLang="en-US" dirty="0" smtClean="0"/>
                        <a:t>年</a:t>
                      </a:r>
                      <a:endParaRPr lang="en-US" altLang="zh-TW" dirty="0" smtClean="0"/>
                    </a:p>
                    <a:p>
                      <a:pPr algn="ctr"/>
                      <a:r>
                        <a:rPr lang="zh-TW" altLang="en-US" dirty="0" smtClean="0"/>
                        <a:t>平均回收率</a:t>
                      </a:r>
                      <a:endParaRPr lang="en-US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第一学年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58.8%</a:t>
                      </a:r>
                      <a:endParaRPr lang="en-US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TW" altLang="en-US" dirty="0" smtClean="0"/>
                        <a:t>毕业年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48.8%</a:t>
                      </a:r>
                      <a:endParaRPr lang="en-US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B6E938-F165-4162-BC0A-399F29B2CE78}" type="slidenum">
              <a:rPr lang="en-US" altLang="en-US" smtClean="0"/>
              <a:pPr>
                <a:defRPr/>
              </a:pPr>
              <a:t>10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306829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Content Placeholder 2"/>
          <p:cNvSpPr>
            <a:spLocks noGrp="1"/>
          </p:cNvSpPr>
          <p:nvPr>
            <p:ph idx="4294967295"/>
          </p:nvPr>
        </p:nvSpPr>
        <p:spPr>
          <a:xfrm>
            <a:off x="381000" y="1676400"/>
            <a:ext cx="8229600" cy="3276600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altLang="en-US" sz="4200" b="1" dirty="0" smtClean="0">
              <a:solidFill>
                <a:schemeClr val="tx2"/>
              </a:solidFill>
              <a:latin typeface="Garamond" pitchFamily="18" charset="0"/>
            </a:endParaRP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altLang="en-US" sz="4200" b="1" dirty="0" err="1" smtClean="0">
                <a:solidFill>
                  <a:schemeClr val="tx2"/>
                </a:solidFill>
                <a:latin typeface="Garamond" pitchFamily="18" charset="0"/>
                <a:ea typeface="宋体" pitchFamily="2" charset="-122"/>
              </a:rPr>
              <a:t>学生经验问卷</a:t>
            </a:r>
            <a:r>
              <a:rPr lang="en-US" altLang="en-US" sz="4200" b="1" dirty="0" smtClean="0">
                <a:solidFill>
                  <a:schemeClr val="tx2"/>
                </a:solidFill>
                <a:latin typeface="Garamond" pitchFamily="18" charset="0"/>
                <a:ea typeface="宋体" pitchFamily="2" charset="-122"/>
              </a:rPr>
              <a:t> </a:t>
            </a:r>
            <a:r>
              <a:rPr lang="en-US" altLang="en-US" sz="4200" b="1" dirty="0">
                <a:solidFill>
                  <a:schemeClr val="tx2"/>
                </a:solidFill>
                <a:latin typeface="Garamond" pitchFamily="18" charset="0"/>
                <a:ea typeface="宋体" pitchFamily="2" charset="-122"/>
              </a:rPr>
              <a:t>(SEQ)</a:t>
            </a:r>
          </a:p>
          <a:p>
            <a:pPr algn="ctr">
              <a:buFont typeface="Wingdings" pitchFamily="2" charset="2"/>
              <a:buNone/>
            </a:pPr>
            <a:endParaRPr lang="en-US" altLang="en-US" dirty="0" smtClean="0"/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 bwMode="auto">
          <a:xfrm>
            <a:off x="6553200" y="6400800"/>
            <a:ext cx="2133600" cy="300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/>
          <a:p>
            <a:pPr algn="r">
              <a:defRPr/>
            </a:pPr>
            <a:fld id="{036ED040-C5A9-4033-B7F8-FA5C943B8858}" type="slidenum">
              <a:rPr lang="en-US" altLang="en-US" sz="1200">
                <a:latin typeface="+mj-lt"/>
              </a:rPr>
              <a:pPr algn="r">
                <a:defRPr/>
              </a:pPr>
              <a:t>11</a:t>
            </a:fld>
            <a:endParaRPr lang="en-US" altLang="en-US" sz="120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Garamond" pitchFamily="18" charset="0"/>
                <a:ea typeface="宋体" pitchFamily="2" charset="-122"/>
              </a:rPr>
              <a:t>概览</a:t>
            </a:r>
            <a:endParaRPr lang="en-US" altLang="en-US" dirty="0" smtClean="0"/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>
          <a:xfrm>
            <a:off x="323850" y="1038225"/>
            <a:ext cx="8286750" cy="5057775"/>
          </a:xfrm>
        </p:spPr>
        <p:txBody>
          <a:bodyPr/>
          <a:lstStyle/>
          <a:p>
            <a:pPr>
              <a:lnSpc>
                <a:spcPct val="115000"/>
              </a:lnSpc>
            </a:pPr>
            <a:r>
              <a:rPr lang="zh-TW" altLang="en-US" sz="2600" dirty="0" smtClean="0">
                <a:ea typeface="PMingLiU" pitchFamily="18" charset="-120"/>
              </a:rPr>
              <a:t>所有本科课程</a:t>
            </a:r>
            <a:endParaRPr lang="en-US" altLang="en-US" sz="2600" dirty="0" smtClean="0"/>
          </a:p>
          <a:p>
            <a:pPr lvl="1">
              <a:lnSpc>
                <a:spcPct val="115000"/>
              </a:lnSpc>
            </a:pPr>
            <a:r>
              <a:rPr lang="zh-TW" altLang="en-US" sz="2400" dirty="0" smtClean="0">
                <a:ea typeface="PMingLiU" pitchFamily="18" charset="-120"/>
              </a:rPr>
              <a:t>一年级生 与</a:t>
            </a:r>
            <a:r>
              <a:rPr lang="en-US" altLang="zh-TW" sz="2400" dirty="0" smtClean="0">
                <a:ea typeface="PMingLiU" pitchFamily="18" charset="-120"/>
              </a:rPr>
              <a:t> </a:t>
            </a:r>
            <a:r>
              <a:rPr lang="zh-TW" altLang="en-US" sz="2400" dirty="0" smtClean="0">
                <a:ea typeface="PMingLiU" pitchFamily="18" charset="-120"/>
              </a:rPr>
              <a:t>三年级生 </a:t>
            </a:r>
            <a:r>
              <a:rPr lang="en-US" altLang="zh-TW" sz="2400" dirty="0" smtClean="0">
                <a:ea typeface="PMingLiU" pitchFamily="18" charset="-120"/>
              </a:rPr>
              <a:t>(</a:t>
            </a:r>
            <a:r>
              <a:rPr lang="zh-TW" altLang="en-US" sz="2400" dirty="0">
                <a:ea typeface="PMingLiU" pitchFamily="18" charset="-120"/>
              </a:rPr>
              <a:t>三年</a:t>
            </a:r>
            <a:r>
              <a:rPr lang="zh-TW" altLang="en-US" sz="2400" dirty="0" smtClean="0">
                <a:ea typeface="PMingLiU" pitchFamily="18" charset="-120"/>
              </a:rPr>
              <a:t>制</a:t>
            </a:r>
            <a:r>
              <a:rPr lang="zh-TW" altLang="en-US" sz="2400" dirty="0">
                <a:ea typeface="PMingLiU" pitchFamily="18" charset="-120"/>
              </a:rPr>
              <a:t>学</a:t>
            </a:r>
            <a:r>
              <a:rPr lang="zh-TW" altLang="en-US" sz="2400" dirty="0" smtClean="0">
                <a:ea typeface="PMingLiU" pitchFamily="18" charset="-120"/>
              </a:rPr>
              <a:t>生</a:t>
            </a:r>
            <a:r>
              <a:rPr lang="en-US" altLang="zh-TW" sz="2400" dirty="0" smtClean="0">
                <a:ea typeface="PMingLiU" pitchFamily="18" charset="-120"/>
              </a:rPr>
              <a:t>)</a:t>
            </a:r>
          </a:p>
          <a:p>
            <a:pPr lvl="1">
              <a:lnSpc>
                <a:spcPct val="115000"/>
              </a:lnSpc>
            </a:pPr>
            <a:r>
              <a:rPr lang="zh-TW" altLang="en-US" sz="2400" dirty="0" smtClean="0">
                <a:ea typeface="PMingLiU" pitchFamily="18" charset="-120"/>
              </a:rPr>
              <a:t>二年</a:t>
            </a:r>
            <a:r>
              <a:rPr lang="zh-TW" altLang="en-US" sz="2400" dirty="0">
                <a:ea typeface="PMingLiU" pitchFamily="18" charset="-120"/>
              </a:rPr>
              <a:t>级生 与</a:t>
            </a:r>
            <a:r>
              <a:rPr lang="en-US" altLang="zh-TW" sz="2400" dirty="0">
                <a:ea typeface="PMingLiU" pitchFamily="18" charset="-120"/>
              </a:rPr>
              <a:t> </a:t>
            </a:r>
            <a:r>
              <a:rPr lang="zh-TW" altLang="en-US" sz="2400" dirty="0" smtClean="0">
                <a:ea typeface="PMingLiU" pitchFamily="18" charset="-120"/>
              </a:rPr>
              <a:t>四年</a:t>
            </a:r>
            <a:r>
              <a:rPr lang="zh-TW" altLang="en-US" sz="2400" dirty="0">
                <a:ea typeface="PMingLiU" pitchFamily="18" charset="-120"/>
              </a:rPr>
              <a:t>级</a:t>
            </a:r>
            <a:r>
              <a:rPr lang="zh-TW" altLang="en-US" sz="2400" dirty="0" smtClean="0">
                <a:ea typeface="PMingLiU" pitchFamily="18" charset="-120"/>
              </a:rPr>
              <a:t>生 </a:t>
            </a:r>
            <a:r>
              <a:rPr lang="en-US" altLang="zh-TW" sz="2400" dirty="0" smtClean="0">
                <a:ea typeface="PMingLiU" pitchFamily="18" charset="-120"/>
              </a:rPr>
              <a:t>(</a:t>
            </a:r>
            <a:r>
              <a:rPr lang="zh-TW" altLang="en-US" sz="2400" dirty="0" smtClean="0">
                <a:ea typeface="PMingLiU" pitchFamily="18" charset="-120"/>
              </a:rPr>
              <a:t>四年</a:t>
            </a:r>
            <a:r>
              <a:rPr lang="zh-TW" altLang="en-US" sz="2400" dirty="0">
                <a:ea typeface="PMingLiU" pitchFamily="18" charset="-120"/>
              </a:rPr>
              <a:t>制学生</a:t>
            </a:r>
            <a:r>
              <a:rPr lang="en-US" altLang="zh-TW" sz="2400" dirty="0" smtClean="0">
                <a:ea typeface="PMingLiU" pitchFamily="18" charset="-120"/>
              </a:rPr>
              <a:t>)</a:t>
            </a:r>
            <a:endParaRPr lang="en-US" altLang="en-US" sz="2400" dirty="0" smtClean="0"/>
          </a:p>
          <a:p>
            <a:pPr>
              <a:lnSpc>
                <a:spcPct val="115000"/>
              </a:lnSpc>
            </a:pPr>
            <a:r>
              <a:rPr lang="zh-TW" altLang="en-US" sz="2600" dirty="0" smtClean="0">
                <a:ea typeface="PMingLiU" pitchFamily="18" charset="-120"/>
              </a:rPr>
              <a:t>问卷 </a:t>
            </a:r>
            <a:r>
              <a:rPr lang="en-US" altLang="zh-TW" sz="2600" dirty="0" smtClean="0">
                <a:ea typeface="PMingLiU" pitchFamily="18" charset="-120"/>
              </a:rPr>
              <a:t>– </a:t>
            </a:r>
            <a:r>
              <a:rPr lang="zh-TW" altLang="en-US" sz="2600" dirty="0" smtClean="0">
                <a:ea typeface="PMingLiU" pitchFamily="18" charset="-120"/>
              </a:rPr>
              <a:t>两部份 </a:t>
            </a:r>
            <a:r>
              <a:rPr lang="en-US" altLang="zh-TW" sz="2600" dirty="0" smtClean="0">
                <a:ea typeface="PMingLiU" pitchFamily="18" charset="-120"/>
              </a:rPr>
              <a:t>(</a:t>
            </a:r>
            <a:r>
              <a:rPr lang="zh-TW" altLang="en-US" sz="2600" dirty="0" smtClean="0">
                <a:ea typeface="PMingLiU" pitchFamily="18" charset="-120"/>
              </a:rPr>
              <a:t>总共</a:t>
            </a:r>
            <a:r>
              <a:rPr lang="en-US" altLang="zh-TW" sz="2600" dirty="0" smtClean="0">
                <a:ea typeface="PMingLiU" pitchFamily="18" charset="-120"/>
              </a:rPr>
              <a:t>16 </a:t>
            </a:r>
            <a:r>
              <a:rPr lang="zh-TW" altLang="en-US" sz="2600" dirty="0" smtClean="0">
                <a:ea typeface="PMingLiU" pitchFamily="18" charset="-120"/>
              </a:rPr>
              <a:t>个范畴</a:t>
            </a:r>
            <a:r>
              <a:rPr lang="en-US" altLang="zh-TW" sz="2600" dirty="0" smtClean="0">
                <a:ea typeface="PMingLiU" pitchFamily="18" charset="-120"/>
              </a:rPr>
              <a:t>, 33</a:t>
            </a:r>
            <a:r>
              <a:rPr lang="zh-CN" altLang="en-US" sz="2600" dirty="0" smtClean="0">
                <a:ea typeface="PMingLiU" pitchFamily="18" charset="-120"/>
              </a:rPr>
              <a:t>条</a:t>
            </a:r>
            <a:r>
              <a:rPr lang="zh-TW" altLang="en-US" sz="2600" dirty="0" smtClean="0">
                <a:ea typeface="PMingLiU" pitchFamily="18" charset="-120"/>
              </a:rPr>
              <a:t>问题</a:t>
            </a:r>
            <a:r>
              <a:rPr lang="en-US" altLang="zh-TW" sz="2600" dirty="0" smtClean="0">
                <a:ea typeface="PMingLiU" pitchFamily="18" charset="-120"/>
              </a:rPr>
              <a:t>)</a:t>
            </a:r>
            <a:endParaRPr lang="en-US" altLang="en-US" sz="2600" dirty="0" smtClean="0"/>
          </a:p>
          <a:p>
            <a:pPr lvl="1">
              <a:lnSpc>
                <a:spcPct val="115000"/>
              </a:lnSpc>
            </a:pPr>
            <a:r>
              <a:rPr lang="zh-TW" altLang="en-US" sz="2400" dirty="0" smtClean="0">
                <a:ea typeface="PMingLiU" pitchFamily="18" charset="-120"/>
              </a:rPr>
              <a:t>第一部份</a:t>
            </a:r>
            <a:r>
              <a:rPr lang="en-US" altLang="zh-TW" sz="2400" dirty="0" smtClean="0">
                <a:ea typeface="PMingLiU" pitchFamily="18" charset="-120"/>
              </a:rPr>
              <a:t>: </a:t>
            </a:r>
            <a:r>
              <a:rPr lang="zh-TW" altLang="en-US" sz="2400" dirty="0" smtClean="0">
                <a:ea typeface="PMingLiU" pitchFamily="18" charset="-120"/>
              </a:rPr>
              <a:t>学生才能发展成果 </a:t>
            </a:r>
            <a:r>
              <a:rPr lang="en-US" altLang="zh-TW" sz="2400" dirty="0" smtClean="0">
                <a:ea typeface="PMingLiU" pitchFamily="18" charset="-120"/>
              </a:rPr>
              <a:t>(7</a:t>
            </a:r>
            <a:r>
              <a:rPr lang="zh-TW" altLang="en-US" sz="2400" dirty="0" smtClean="0">
                <a:ea typeface="PMingLiU" pitchFamily="18" charset="-120"/>
              </a:rPr>
              <a:t>个 范畴</a:t>
            </a:r>
            <a:r>
              <a:rPr lang="en-US" altLang="zh-TW" sz="2400" dirty="0" smtClean="0">
                <a:ea typeface="PMingLiU" pitchFamily="18" charset="-120"/>
              </a:rPr>
              <a:t>, </a:t>
            </a:r>
            <a:r>
              <a:rPr lang="zh-TW" altLang="en-US" sz="2400" dirty="0" smtClean="0">
                <a:ea typeface="PMingLiU" pitchFamily="18" charset="-120"/>
              </a:rPr>
              <a:t>共 </a:t>
            </a:r>
            <a:r>
              <a:rPr lang="en-US" altLang="zh-TW" sz="2400" dirty="0" smtClean="0">
                <a:ea typeface="PMingLiU" pitchFamily="18" charset="-120"/>
              </a:rPr>
              <a:t>14</a:t>
            </a:r>
            <a:r>
              <a:rPr lang="zh-CN" altLang="en-US" sz="2400" dirty="0" smtClean="0">
                <a:ea typeface="PMingLiU" pitchFamily="18" charset="-120"/>
              </a:rPr>
              <a:t>条</a:t>
            </a:r>
            <a:r>
              <a:rPr lang="zh-TW" altLang="en-US" sz="2400" dirty="0" smtClean="0">
                <a:ea typeface="PMingLiU" pitchFamily="18" charset="-120"/>
              </a:rPr>
              <a:t>问题</a:t>
            </a:r>
            <a:r>
              <a:rPr lang="en-US" altLang="zh-TW" sz="2400" dirty="0" smtClean="0">
                <a:ea typeface="PMingLiU" pitchFamily="18" charset="-120"/>
              </a:rPr>
              <a:t>) </a:t>
            </a:r>
          </a:p>
          <a:p>
            <a:pPr lvl="1">
              <a:lnSpc>
                <a:spcPct val="115000"/>
              </a:lnSpc>
            </a:pPr>
            <a:r>
              <a:rPr lang="zh-TW" altLang="en-US" sz="2400" dirty="0" smtClean="0">
                <a:ea typeface="PMingLiU" pitchFamily="18" charset="-120"/>
              </a:rPr>
              <a:t>第二部份</a:t>
            </a:r>
            <a:r>
              <a:rPr lang="en-US" altLang="zh-TW" sz="2400" dirty="0" smtClean="0">
                <a:ea typeface="PMingLiU" pitchFamily="18" charset="-120"/>
              </a:rPr>
              <a:t>: </a:t>
            </a:r>
            <a:r>
              <a:rPr lang="zh-TW" altLang="en-US" sz="2400" dirty="0" smtClean="0">
                <a:ea typeface="PMingLiU" pitchFamily="18" charset="-120"/>
              </a:rPr>
              <a:t>教</a:t>
            </a:r>
            <a:r>
              <a:rPr lang="zh-TW" altLang="zh-TW" sz="2400" dirty="0" smtClean="0">
                <a:ea typeface="PMingLiU" pitchFamily="18" charset="-120"/>
              </a:rPr>
              <a:t>与</a:t>
            </a:r>
            <a:r>
              <a:rPr lang="zh-TW" altLang="en-US" sz="2400" dirty="0" smtClean="0">
                <a:ea typeface="PMingLiU" pitchFamily="18" charset="-120"/>
              </a:rPr>
              <a:t>学</a:t>
            </a:r>
            <a:r>
              <a:rPr lang="zh-TW" altLang="zh-TW" sz="2400" dirty="0" smtClean="0">
                <a:ea typeface="PMingLiU" pitchFamily="18" charset="-120"/>
              </a:rPr>
              <a:t>环境</a:t>
            </a:r>
            <a:r>
              <a:rPr lang="zh-TW" altLang="en-US" sz="2400" dirty="0" smtClean="0">
                <a:ea typeface="PMingLiU" pitchFamily="18" charset="-120"/>
              </a:rPr>
              <a:t> </a:t>
            </a:r>
            <a:r>
              <a:rPr lang="en-US" altLang="zh-TW" sz="2400" dirty="0" smtClean="0">
                <a:ea typeface="PMingLiU" pitchFamily="18" charset="-120"/>
              </a:rPr>
              <a:t>(9</a:t>
            </a:r>
            <a:r>
              <a:rPr lang="zh-TW" altLang="en-US" sz="2400" dirty="0" smtClean="0">
                <a:ea typeface="PMingLiU" pitchFamily="18" charset="-120"/>
              </a:rPr>
              <a:t>个 范畴</a:t>
            </a:r>
            <a:r>
              <a:rPr lang="en-US" altLang="zh-TW" sz="2400" dirty="0" smtClean="0">
                <a:ea typeface="PMingLiU" pitchFamily="18" charset="-120"/>
              </a:rPr>
              <a:t>, </a:t>
            </a:r>
            <a:r>
              <a:rPr lang="zh-TW" altLang="en-US" sz="2400" dirty="0" smtClean="0">
                <a:ea typeface="PMingLiU" pitchFamily="18" charset="-120"/>
              </a:rPr>
              <a:t>共 </a:t>
            </a:r>
            <a:r>
              <a:rPr lang="en-US" altLang="zh-TW" sz="2400" dirty="0" smtClean="0">
                <a:ea typeface="PMingLiU" pitchFamily="18" charset="-120"/>
              </a:rPr>
              <a:t>19</a:t>
            </a:r>
            <a:r>
              <a:rPr lang="zh-CN" altLang="en-US" sz="2400" dirty="0" smtClean="0">
                <a:ea typeface="PMingLiU" pitchFamily="18" charset="-120"/>
              </a:rPr>
              <a:t>条</a:t>
            </a:r>
            <a:r>
              <a:rPr lang="zh-TW" altLang="en-US" sz="2400" dirty="0" smtClean="0">
                <a:ea typeface="PMingLiU" pitchFamily="18" charset="-120"/>
              </a:rPr>
              <a:t>问题</a:t>
            </a:r>
            <a:r>
              <a:rPr lang="en-US" altLang="zh-TW" sz="2400" dirty="0" smtClean="0">
                <a:ea typeface="PMingLiU" pitchFamily="18" charset="-120"/>
              </a:rPr>
              <a:t>)</a:t>
            </a:r>
          </a:p>
          <a:p>
            <a:pPr>
              <a:lnSpc>
                <a:spcPct val="115000"/>
              </a:lnSpc>
            </a:pPr>
            <a:r>
              <a:rPr lang="zh-TW" altLang="en-US" sz="2600" dirty="0" smtClean="0">
                <a:ea typeface="PMingLiU" pitchFamily="18" charset="-120"/>
              </a:rPr>
              <a:t>所有问题 </a:t>
            </a:r>
            <a:r>
              <a:rPr lang="en-US" altLang="zh-TW" sz="2600" dirty="0" smtClean="0">
                <a:ea typeface="PMingLiU" pitchFamily="18" charset="-120"/>
              </a:rPr>
              <a:t>– 5</a:t>
            </a:r>
            <a:r>
              <a:rPr lang="zh-TW" altLang="en-US" sz="2600" dirty="0" smtClean="0">
                <a:ea typeface="PMingLiU" pitchFamily="18" charset="-120"/>
              </a:rPr>
              <a:t>刻度选项 </a:t>
            </a:r>
            <a:r>
              <a:rPr lang="en-US" altLang="zh-TW" sz="2600" dirty="0" smtClean="0">
                <a:ea typeface="PMingLiU" pitchFamily="18" charset="-120"/>
              </a:rPr>
              <a:t>(5-point scale)</a:t>
            </a:r>
            <a:endParaRPr lang="zh-TW" altLang="en-US" sz="2600" dirty="0" smtClean="0">
              <a:ea typeface="PMingLiU" pitchFamily="18" charset="-120"/>
            </a:endParaRPr>
          </a:p>
          <a:p>
            <a:pPr lvl="1">
              <a:lnSpc>
                <a:spcPct val="115000"/>
              </a:lnSpc>
            </a:pPr>
            <a:r>
              <a:rPr lang="zh-TW" altLang="en-US" sz="2400" dirty="0" smtClean="0">
                <a:ea typeface="PMingLiU" pitchFamily="18" charset="-120"/>
              </a:rPr>
              <a:t>非常同意 </a:t>
            </a:r>
            <a:r>
              <a:rPr lang="en-US" altLang="zh-TW" sz="2400" dirty="0" smtClean="0">
                <a:ea typeface="PMingLiU" pitchFamily="18" charset="-120"/>
              </a:rPr>
              <a:t>---&gt; </a:t>
            </a:r>
            <a:r>
              <a:rPr lang="zh-TW" altLang="en-US" sz="2400" dirty="0" smtClean="0">
                <a:ea typeface="PMingLiU" pitchFamily="18" charset="-120"/>
              </a:rPr>
              <a:t>非常不同意</a:t>
            </a:r>
          </a:p>
          <a:p>
            <a:pPr>
              <a:lnSpc>
                <a:spcPct val="115000"/>
              </a:lnSpc>
            </a:pPr>
            <a:r>
              <a:rPr lang="en-US" altLang="en-US" sz="2600" dirty="0" err="1" smtClean="0">
                <a:ea typeface="PMingLiU" pitchFamily="18" charset="-120"/>
              </a:rPr>
              <a:t>问卷样本</a:t>
            </a:r>
            <a:r>
              <a:rPr lang="en-US" altLang="en-US" sz="2600" dirty="0" smtClean="0">
                <a:ea typeface="PMingLiU" pitchFamily="18" charset="-120"/>
              </a:rPr>
              <a:t> </a:t>
            </a:r>
            <a:r>
              <a:rPr lang="en-US" altLang="en-US" sz="2600" dirty="0" smtClean="0">
                <a:ea typeface="PMingLiU" pitchFamily="18" charset="-120"/>
                <a:hlinkClick r:id="rId2" action="ppaction://hlinkfile"/>
              </a:rPr>
              <a:t>(</a:t>
            </a:r>
            <a:r>
              <a:rPr lang="en-US" altLang="en-US" sz="2600" dirty="0" err="1" smtClean="0">
                <a:ea typeface="PMingLiU" pitchFamily="18" charset="-120"/>
                <a:hlinkClick r:id="rId2" action="ppaction://hlinkfile"/>
              </a:rPr>
              <a:t>连结</a:t>
            </a:r>
            <a:r>
              <a:rPr lang="en-US" altLang="en-US" sz="2600" dirty="0" smtClean="0">
                <a:ea typeface="PMingLiU" pitchFamily="18" charset="-120"/>
                <a:hlinkClick r:id="rId2" action="ppaction://hlinkfile"/>
              </a:rPr>
              <a:t>)</a:t>
            </a:r>
            <a:r>
              <a:rPr lang="en-US" altLang="en-US" sz="2600" dirty="0" smtClean="0">
                <a:ea typeface="PMingLiU" pitchFamily="18" charset="-120"/>
                <a:hlinkClick r:id="rId3" action="ppaction://hlinkfile"/>
              </a:rPr>
              <a:t>  </a:t>
            </a:r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70BCAC-AE69-4151-9C23-04026DEA5742}" type="slidenum">
              <a:rPr lang="en-US" altLang="en-US" smtClean="0"/>
              <a:pPr>
                <a:defRPr/>
              </a:pPr>
              <a:t>12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Content Placeholder 2"/>
          <p:cNvSpPr>
            <a:spLocks noGrp="1"/>
          </p:cNvSpPr>
          <p:nvPr>
            <p:ph idx="1"/>
          </p:nvPr>
        </p:nvSpPr>
        <p:spPr>
          <a:xfrm>
            <a:off x="323850" y="1019175"/>
            <a:ext cx="7905750" cy="4848225"/>
          </a:xfrm>
        </p:spPr>
        <p:txBody>
          <a:bodyPr/>
          <a:lstStyle/>
          <a:p>
            <a:r>
              <a:rPr lang="en-US" altLang="zh-TW" sz="2600" dirty="0" smtClean="0">
                <a:ea typeface="PMingLiU" pitchFamily="18" charset="-120"/>
              </a:rPr>
              <a:t>7</a:t>
            </a:r>
            <a:r>
              <a:rPr lang="zh-TW" altLang="en-US" sz="2600" dirty="0" smtClean="0">
                <a:ea typeface="PMingLiU" pitchFamily="18" charset="-120"/>
              </a:rPr>
              <a:t>个范畴</a:t>
            </a:r>
            <a:endParaRPr lang="en-US" altLang="zh-TW" sz="2600" dirty="0" smtClean="0">
              <a:ea typeface="PMingLiU" pitchFamily="18" charset="-120"/>
            </a:endParaRPr>
          </a:p>
          <a:p>
            <a:pPr lvl="1"/>
            <a:r>
              <a:rPr lang="zh-TW" altLang="en-US" sz="2200" i="1" dirty="0" smtClean="0">
                <a:ea typeface="PMingLiU" pitchFamily="18" charset="-120"/>
              </a:rPr>
              <a:t>批判思考  </a:t>
            </a:r>
            <a:r>
              <a:rPr lang="en-US" altLang="zh-TW" sz="2200" dirty="0" smtClean="0">
                <a:ea typeface="PMingLiU" pitchFamily="18" charset="-120"/>
              </a:rPr>
              <a:t>(Critical thinking)</a:t>
            </a:r>
            <a:endParaRPr lang="zh-TW" altLang="en-US" sz="2200" i="1" dirty="0" smtClean="0">
              <a:ea typeface="PMingLiU" pitchFamily="18" charset="-120"/>
            </a:endParaRPr>
          </a:p>
          <a:p>
            <a:pPr lvl="1">
              <a:lnSpc>
                <a:spcPct val="125000"/>
              </a:lnSpc>
            </a:pPr>
            <a:r>
              <a:rPr lang="zh-TW" altLang="en-US" sz="2200" i="1" dirty="0" smtClean="0">
                <a:ea typeface="PMingLiU" pitchFamily="18" charset="-120"/>
              </a:rPr>
              <a:t>创意思维  </a:t>
            </a:r>
            <a:r>
              <a:rPr lang="en-US" altLang="zh-TW" sz="2200" dirty="0" smtClean="0">
                <a:ea typeface="PMingLiU" pitchFamily="18" charset="-120"/>
              </a:rPr>
              <a:t>(Creative thinking)</a:t>
            </a:r>
            <a:endParaRPr lang="zh-TW" altLang="en-US" sz="2200" i="1" dirty="0" smtClean="0">
              <a:ea typeface="PMingLiU" pitchFamily="18" charset="-120"/>
            </a:endParaRPr>
          </a:p>
          <a:p>
            <a:pPr lvl="1">
              <a:lnSpc>
                <a:spcPct val="125000"/>
              </a:lnSpc>
            </a:pPr>
            <a:r>
              <a:rPr lang="zh-TW" altLang="en-US" sz="2200" i="1" dirty="0" smtClean="0">
                <a:ea typeface="PMingLiU" pitchFamily="18" charset="-120"/>
              </a:rPr>
              <a:t>自学能力   </a:t>
            </a:r>
            <a:r>
              <a:rPr lang="en-US" altLang="zh-TW" sz="2200" dirty="0" smtClean="0">
                <a:ea typeface="PMingLiU" pitchFamily="18" charset="-120"/>
              </a:rPr>
              <a:t>(</a:t>
            </a:r>
            <a:r>
              <a:rPr lang="en-US" altLang="zh-TW" sz="2200" dirty="0">
                <a:ea typeface="PMingLiU" pitchFamily="18" charset="-120"/>
              </a:rPr>
              <a:t>S</a:t>
            </a:r>
            <a:r>
              <a:rPr lang="en-US" altLang="zh-TW" sz="2200" dirty="0" smtClean="0">
                <a:ea typeface="PMingLiU" pitchFamily="18" charset="-120"/>
              </a:rPr>
              <a:t>elf-managed learning)</a:t>
            </a:r>
            <a:endParaRPr lang="zh-TW" altLang="en-US" sz="2200" i="1" dirty="0" smtClean="0">
              <a:ea typeface="PMingLiU" pitchFamily="18" charset="-120"/>
            </a:endParaRPr>
          </a:p>
          <a:p>
            <a:pPr lvl="1">
              <a:lnSpc>
                <a:spcPct val="125000"/>
              </a:lnSpc>
            </a:pPr>
            <a:r>
              <a:rPr lang="zh-TW" altLang="en-US" sz="2200" i="1" dirty="0" smtClean="0">
                <a:ea typeface="PMingLiU" pitchFamily="18" charset="-120"/>
              </a:rPr>
              <a:t>适应力       </a:t>
            </a:r>
            <a:r>
              <a:rPr lang="en-US" altLang="zh-TW" sz="2200" dirty="0" smtClean="0">
                <a:ea typeface="PMingLiU" pitchFamily="18" charset="-120"/>
              </a:rPr>
              <a:t>(Adaptability)</a:t>
            </a:r>
            <a:endParaRPr lang="zh-TW" altLang="en-US" sz="2200" i="1" dirty="0" smtClean="0">
              <a:ea typeface="PMingLiU" pitchFamily="18" charset="-120"/>
            </a:endParaRPr>
          </a:p>
          <a:p>
            <a:pPr lvl="1">
              <a:lnSpc>
                <a:spcPct val="125000"/>
              </a:lnSpc>
            </a:pPr>
            <a:r>
              <a:rPr lang="zh-TW" altLang="en-US" sz="2200" i="1" dirty="0" smtClean="0">
                <a:ea typeface="PMingLiU" pitchFamily="18" charset="-120"/>
              </a:rPr>
              <a:t>解决难题    </a:t>
            </a:r>
            <a:r>
              <a:rPr lang="en-US" altLang="zh-TW" sz="2200" dirty="0" smtClean="0">
                <a:ea typeface="PMingLiU" pitchFamily="18" charset="-120"/>
              </a:rPr>
              <a:t>(Problem solving)</a:t>
            </a:r>
            <a:endParaRPr lang="zh-TW" altLang="en-US" sz="2200" i="1" dirty="0" smtClean="0">
              <a:ea typeface="PMingLiU" pitchFamily="18" charset="-120"/>
            </a:endParaRPr>
          </a:p>
          <a:p>
            <a:pPr lvl="1">
              <a:lnSpc>
                <a:spcPct val="125000"/>
              </a:lnSpc>
            </a:pPr>
            <a:r>
              <a:rPr lang="zh-TW" altLang="en-US" sz="2200" i="1" dirty="0" smtClean="0">
                <a:ea typeface="PMingLiU" pitchFamily="18" charset="-120"/>
              </a:rPr>
              <a:t>沟通技巧     </a:t>
            </a:r>
            <a:r>
              <a:rPr lang="en-US" altLang="zh-TW" sz="2200" dirty="0" smtClean="0">
                <a:ea typeface="PMingLiU" pitchFamily="18" charset="-120"/>
              </a:rPr>
              <a:t>(Communication skills)</a:t>
            </a:r>
            <a:endParaRPr lang="zh-TW" altLang="en-US" sz="2200" i="1" dirty="0" smtClean="0">
              <a:ea typeface="PMingLiU" pitchFamily="18" charset="-120"/>
            </a:endParaRPr>
          </a:p>
          <a:p>
            <a:pPr lvl="1">
              <a:lnSpc>
                <a:spcPct val="125000"/>
              </a:lnSpc>
            </a:pPr>
            <a:r>
              <a:rPr lang="zh-TW" altLang="en-US" sz="2200" i="1" dirty="0" smtClean="0">
                <a:ea typeface="PMingLiU" pitchFamily="18" charset="-120"/>
              </a:rPr>
              <a:t>人际关系与小组合作</a:t>
            </a:r>
            <a:r>
              <a:rPr lang="zh-TW" altLang="en-US" sz="2200" dirty="0" smtClean="0">
                <a:ea typeface="PMingLiU" pitchFamily="18" charset="-120"/>
              </a:rPr>
              <a:t>  </a:t>
            </a:r>
            <a:r>
              <a:rPr lang="en-US" altLang="zh-TW" sz="2200" dirty="0" smtClean="0">
                <a:ea typeface="PMingLiU" pitchFamily="18" charset="-120"/>
              </a:rPr>
              <a:t>(Interpersonal skills &amp; </a:t>
            </a:r>
            <a:r>
              <a:rPr lang="en-US" altLang="zh-TW" sz="2200" dirty="0" err="1" smtClean="0">
                <a:ea typeface="PMingLiU" pitchFamily="18" charset="-120"/>
              </a:rPr>
              <a:t>groupwork</a:t>
            </a:r>
            <a:r>
              <a:rPr lang="en-US" altLang="zh-TW" sz="2200" dirty="0" smtClean="0">
                <a:ea typeface="PMingLiU" pitchFamily="18" charset="-120"/>
              </a:rPr>
              <a:t>)</a:t>
            </a:r>
            <a:endParaRPr lang="en-US" altLang="en-US" sz="2200" dirty="0" smtClean="0">
              <a:ea typeface="PMingLiU" pitchFamily="18" charset="-12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DBA31C-044B-4FB3-BAFA-4FC4AC3A0DD9}" type="slidenum">
              <a:rPr lang="en-US" altLang="en-US" smtClean="0"/>
              <a:pPr>
                <a:defRPr/>
              </a:pPr>
              <a:t>13</a:t>
            </a:fld>
            <a:endParaRPr lang="en-US" altLang="en-US"/>
          </a:p>
        </p:txBody>
      </p:sp>
      <p:sp>
        <p:nvSpPr>
          <p:cNvPr id="9220" name="Title 1"/>
          <p:cNvSpPr>
            <a:spLocks/>
          </p:cNvSpPr>
          <p:nvPr/>
        </p:nvSpPr>
        <p:spPr bwMode="auto">
          <a:xfrm>
            <a:off x="381000" y="228600"/>
            <a:ext cx="82296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zh-TW" altLang="en-US" sz="4200" b="1" dirty="0">
                <a:solidFill>
                  <a:schemeClr val="tx2"/>
                </a:solidFill>
                <a:latin typeface="Garamond" pitchFamily="18" charset="0"/>
                <a:ea typeface="宋体" pitchFamily="2" charset="-122"/>
              </a:rPr>
              <a:t>第一部份</a:t>
            </a:r>
            <a:r>
              <a:rPr lang="en-US" altLang="zh-TW" sz="4200" b="1" dirty="0">
                <a:solidFill>
                  <a:schemeClr val="tx2"/>
                </a:solidFill>
                <a:latin typeface="Garamond" pitchFamily="18" charset="0"/>
                <a:ea typeface="宋体" pitchFamily="2" charset="-122"/>
              </a:rPr>
              <a:t>: </a:t>
            </a:r>
            <a:r>
              <a:rPr lang="zh-TW" altLang="en-US" sz="4200" b="1" dirty="0">
                <a:solidFill>
                  <a:schemeClr val="tx2"/>
                </a:solidFill>
                <a:latin typeface="Garamond" pitchFamily="18" charset="0"/>
                <a:ea typeface="宋体" pitchFamily="2" charset="-122"/>
              </a:rPr>
              <a:t>学生才能发展</a:t>
            </a:r>
            <a:r>
              <a:rPr lang="zh-TW" altLang="en-US" sz="4200" b="1" dirty="0" smtClean="0">
                <a:solidFill>
                  <a:schemeClr val="tx2"/>
                </a:solidFill>
                <a:latin typeface="Garamond" pitchFamily="18" charset="0"/>
                <a:ea typeface="宋体" pitchFamily="2" charset="-122"/>
              </a:rPr>
              <a:t>成果</a:t>
            </a:r>
            <a:r>
              <a:rPr lang="zh-CN" altLang="en-US" sz="4200" b="1" dirty="0" smtClean="0">
                <a:solidFill>
                  <a:schemeClr val="tx2"/>
                </a:solidFill>
                <a:latin typeface="Garamond" pitchFamily="18" charset="0"/>
                <a:ea typeface="宋体" pitchFamily="2" charset="-122"/>
              </a:rPr>
              <a:t> </a:t>
            </a:r>
            <a:endParaRPr lang="en-US" altLang="en-US" sz="4200" b="1" dirty="0">
              <a:solidFill>
                <a:schemeClr val="tx2"/>
              </a:solidFill>
              <a:latin typeface="Garamond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Content Placeholder 2"/>
          <p:cNvSpPr>
            <a:spLocks noGrp="1"/>
          </p:cNvSpPr>
          <p:nvPr>
            <p:ph idx="4294967295"/>
          </p:nvPr>
        </p:nvSpPr>
        <p:spPr>
          <a:xfrm>
            <a:off x="331788" y="1019175"/>
            <a:ext cx="8001000" cy="5410200"/>
          </a:xfrm>
        </p:spPr>
        <p:txBody>
          <a:bodyPr/>
          <a:lstStyle/>
          <a:p>
            <a:r>
              <a:rPr lang="en-US" altLang="zh-TW" sz="2600" dirty="0" smtClean="0">
                <a:ea typeface="PMingLiU" pitchFamily="18" charset="-120"/>
              </a:rPr>
              <a:t>9</a:t>
            </a:r>
            <a:r>
              <a:rPr lang="zh-TW" altLang="en-US" sz="2600" dirty="0" smtClean="0">
                <a:ea typeface="PMingLiU" pitchFamily="18" charset="-120"/>
              </a:rPr>
              <a:t>个范畴</a:t>
            </a:r>
            <a:r>
              <a:rPr lang="en-US" altLang="zh-TW" sz="2600" dirty="0" smtClean="0">
                <a:ea typeface="PMingLiU" pitchFamily="18" charset="-120"/>
              </a:rPr>
              <a:t> </a:t>
            </a:r>
            <a:endParaRPr lang="en-US" altLang="en-US" sz="2600" dirty="0" smtClean="0"/>
          </a:p>
          <a:p>
            <a:pPr lvl="1">
              <a:lnSpc>
                <a:spcPct val="125000"/>
              </a:lnSpc>
            </a:pPr>
            <a:r>
              <a:rPr lang="zh-TW" altLang="en-US" sz="2200" i="1" dirty="0" smtClean="0">
                <a:ea typeface="PMingLiU" pitchFamily="18" charset="-120"/>
              </a:rPr>
              <a:t>主动学习      </a:t>
            </a:r>
            <a:r>
              <a:rPr lang="en-US" altLang="zh-TW" sz="2200" dirty="0" smtClean="0">
                <a:ea typeface="PMingLiU" pitchFamily="18" charset="-120"/>
              </a:rPr>
              <a:t>(Active learning)</a:t>
            </a:r>
            <a:endParaRPr lang="zh-TW" altLang="en-US" sz="2200" i="1" dirty="0" smtClean="0">
              <a:ea typeface="PMingLiU" pitchFamily="18" charset="-120"/>
            </a:endParaRPr>
          </a:p>
          <a:p>
            <a:pPr lvl="1">
              <a:lnSpc>
                <a:spcPct val="125000"/>
              </a:lnSpc>
            </a:pPr>
            <a:r>
              <a:rPr lang="zh-TW" altLang="en-US" sz="2200" i="1" dirty="0" smtClean="0">
                <a:ea typeface="PMingLiU" pitchFamily="18" charset="-120"/>
              </a:rPr>
              <a:t>理解式教学   </a:t>
            </a:r>
            <a:r>
              <a:rPr lang="en-US" altLang="zh-TW" sz="2200" dirty="0" smtClean="0">
                <a:ea typeface="PMingLiU" pitchFamily="18" charset="-120"/>
              </a:rPr>
              <a:t>(Teaching for understanding)</a:t>
            </a:r>
            <a:endParaRPr lang="zh-TW" altLang="en-US" sz="2200" i="1" dirty="0" smtClean="0">
              <a:ea typeface="PMingLiU" pitchFamily="18" charset="-120"/>
            </a:endParaRPr>
          </a:p>
          <a:p>
            <a:pPr lvl="1">
              <a:lnSpc>
                <a:spcPct val="125000"/>
              </a:lnSpc>
            </a:pPr>
            <a:r>
              <a:rPr lang="zh-TW" altLang="en-US" sz="2200" i="1" dirty="0" smtClean="0">
                <a:ea typeface="PMingLiU" pitchFamily="18" charset="-120"/>
              </a:rPr>
              <a:t>辅助学习的意见  </a:t>
            </a:r>
            <a:r>
              <a:rPr lang="en-US" altLang="zh-TW" sz="2200" dirty="0" smtClean="0">
                <a:ea typeface="PMingLiU" pitchFamily="18" charset="-120"/>
              </a:rPr>
              <a:t>(Feedback to assist learning)</a:t>
            </a:r>
            <a:endParaRPr lang="zh-TW" altLang="en-US" sz="2200" i="1" dirty="0" smtClean="0">
              <a:ea typeface="PMingLiU" pitchFamily="18" charset="-120"/>
            </a:endParaRPr>
          </a:p>
          <a:p>
            <a:pPr lvl="1">
              <a:lnSpc>
                <a:spcPct val="125000"/>
              </a:lnSpc>
            </a:pPr>
            <a:r>
              <a:rPr lang="zh-TW" altLang="en-US" sz="2200" i="1" dirty="0" smtClean="0">
                <a:ea typeface="PMingLiU" pitchFamily="18" charset="-120"/>
              </a:rPr>
              <a:t>学习成果评估  </a:t>
            </a:r>
            <a:r>
              <a:rPr lang="en-US" altLang="zh-TW" sz="2200" dirty="0" smtClean="0">
                <a:ea typeface="PMingLiU" pitchFamily="18" charset="-120"/>
              </a:rPr>
              <a:t>(Assessment)</a:t>
            </a:r>
            <a:endParaRPr lang="zh-TW" altLang="en-US" sz="2200" i="1" dirty="0" smtClean="0">
              <a:ea typeface="PMingLiU" pitchFamily="18" charset="-120"/>
            </a:endParaRPr>
          </a:p>
          <a:p>
            <a:pPr lvl="1">
              <a:lnSpc>
                <a:spcPct val="125000"/>
              </a:lnSpc>
            </a:pPr>
            <a:r>
              <a:rPr lang="zh-TW" altLang="en-US" sz="2200" i="1" dirty="0" smtClean="0">
                <a:ea typeface="PMingLiU" pitchFamily="18" charset="-120"/>
              </a:rPr>
              <a:t>师生关系      </a:t>
            </a:r>
            <a:r>
              <a:rPr lang="en-US" altLang="zh-TW" sz="2200" dirty="0" smtClean="0">
                <a:ea typeface="PMingLiU" pitchFamily="18" charset="-120"/>
              </a:rPr>
              <a:t>(Relationship between teachers &amp; students)</a:t>
            </a:r>
            <a:endParaRPr lang="zh-TW" altLang="en-US" sz="2200" i="1" dirty="0" smtClean="0">
              <a:ea typeface="PMingLiU" pitchFamily="18" charset="-120"/>
            </a:endParaRPr>
          </a:p>
          <a:p>
            <a:pPr lvl="1">
              <a:lnSpc>
                <a:spcPct val="125000"/>
              </a:lnSpc>
            </a:pPr>
            <a:r>
              <a:rPr lang="zh-TW" altLang="en-US" sz="2200" i="1" dirty="0" smtClean="0">
                <a:ea typeface="PMingLiU" pitchFamily="18" charset="-120"/>
              </a:rPr>
              <a:t>工作量          </a:t>
            </a:r>
            <a:r>
              <a:rPr lang="en-US" altLang="zh-TW" sz="2200" dirty="0" smtClean="0">
                <a:ea typeface="PMingLiU" pitchFamily="18" charset="-120"/>
              </a:rPr>
              <a:t>(Workload)</a:t>
            </a:r>
            <a:endParaRPr lang="zh-TW" altLang="en-US" sz="2200" i="1" dirty="0" smtClean="0">
              <a:ea typeface="PMingLiU" pitchFamily="18" charset="-120"/>
            </a:endParaRPr>
          </a:p>
          <a:p>
            <a:pPr lvl="1">
              <a:lnSpc>
                <a:spcPct val="125000"/>
              </a:lnSpc>
            </a:pPr>
            <a:r>
              <a:rPr lang="zh-TW" altLang="en-US" sz="2200" i="1" dirty="0" smtClean="0">
                <a:ea typeface="PMingLiU" pitchFamily="18" charset="-120"/>
              </a:rPr>
              <a:t>与同学关系   </a:t>
            </a:r>
            <a:r>
              <a:rPr lang="en-US" altLang="zh-TW" sz="2200" dirty="0" smtClean="0">
                <a:ea typeface="PMingLiU" pitchFamily="18" charset="-120"/>
              </a:rPr>
              <a:t>(Relationship with other students)</a:t>
            </a:r>
            <a:endParaRPr lang="zh-TW" altLang="en-US" sz="2200" i="1" dirty="0" smtClean="0">
              <a:ea typeface="PMingLiU" pitchFamily="18" charset="-120"/>
            </a:endParaRPr>
          </a:p>
          <a:p>
            <a:pPr lvl="1">
              <a:lnSpc>
                <a:spcPct val="125000"/>
              </a:lnSpc>
            </a:pPr>
            <a:r>
              <a:rPr lang="zh-TW" altLang="en-US" sz="2200" i="1" dirty="0" smtClean="0">
                <a:ea typeface="PMingLiU" pitchFamily="18" charset="-120"/>
              </a:rPr>
              <a:t>协助学习       </a:t>
            </a:r>
            <a:r>
              <a:rPr lang="en-US" altLang="zh-TW" sz="2200" dirty="0" smtClean="0">
                <a:ea typeface="PMingLiU" pitchFamily="18" charset="-120"/>
              </a:rPr>
              <a:t>(Cooperative learning)</a:t>
            </a:r>
            <a:endParaRPr lang="zh-TW" altLang="en-US" sz="2200" i="1" dirty="0" smtClean="0">
              <a:ea typeface="PMingLiU" pitchFamily="18" charset="-120"/>
            </a:endParaRPr>
          </a:p>
          <a:p>
            <a:pPr lvl="1">
              <a:lnSpc>
                <a:spcPct val="125000"/>
              </a:lnSpc>
            </a:pPr>
            <a:r>
              <a:rPr lang="zh-TW" altLang="en-US" sz="2200" i="1" dirty="0" smtClean="0">
                <a:ea typeface="PMingLiU" pitchFamily="18" charset="-120"/>
              </a:rPr>
              <a:t>课程的连贯性</a:t>
            </a:r>
            <a:r>
              <a:rPr lang="zh-TW" altLang="en-US" sz="2200" dirty="0" smtClean="0">
                <a:ea typeface="PMingLiU" pitchFamily="18" charset="-120"/>
              </a:rPr>
              <a:t>  </a:t>
            </a:r>
            <a:r>
              <a:rPr lang="en-US" altLang="zh-TW" sz="2200" dirty="0" smtClean="0">
                <a:ea typeface="PMingLiU" pitchFamily="18" charset="-120"/>
              </a:rPr>
              <a:t>(Coherence </a:t>
            </a:r>
            <a:r>
              <a:rPr lang="en-US" altLang="zh-TW" sz="2200" smtClean="0">
                <a:ea typeface="PMingLiU" pitchFamily="18" charset="-120"/>
              </a:rPr>
              <a:t>of curriculum)</a:t>
            </a:r>
            <a:endParaRPr lang="en-US" altLang="en-US" sz="2200" dirty="0" smtClean="0"/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 bwMode="auto">
          <a:xfrm>
            <a:off x="6553200" y="6400800"/>
            <a:ext cx="2133600" cy="300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/>
          <a:p>
            <a:pPr algn="r">
              <a:defRPr/>
            </a:pPr>
            <a:fld id="{1374921C-5EE4-44C2-B8E8-B8E0055467C2}" type="slidenum">
              <a:rPr lang="en-US" altLang="en-US" sz="1200">
                <a:latin typeface="+mj-lt"/>
              </a:rPr>
              <a:pPr algn="r">
                <a:defRPr/>
              </a:pPr>
              <a:t>14</a:t>
            </a:fld>
            <a:endParaRPr lang="en-US" altLang="en-US" sz="1200">
              <a:latin typeface="+mj-lt"/>
            </a:endParaRPr>
          </a:p>
        </p:txBody>
      </p:sp>
      <p:sp>
        <p:nvSpPr>
          <p:cNvPr id="10244" name="Title 1"/>
          <p:cNvSpPr>
            <a:spLocks/>
          </p:cNvSpPr>
          <p:nvPr/>
        </p:nvSpPr>
        <p:spPr bwMode="auto">
          <a:xfrm>
            <a:off x="381000" y="228600"/>
            <a:ext cx="82296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zh-TW" altLang="en-US" sz="4200" b="1" dirty="0" smtClean="0">
                <a:solidFill>
                  <a:schemeClr val="tx2"/>
                </a:solidFill>
                <a:latin typeface="Garamond" pitchFamily="18" charset="0"/>
                <a:ea typeface="宋体" pitchFamily="2" charset="-122"/>
              </a:rPr>
              <a:t>第二</a:t>
            </a:r>
            <a:r>
              <a:rPr lang="zh-TW" altLang="en-US" sz="4200" b="1" dirty="0">
                <a:solidFill>
                  <a:schemeClr val="tx2"/>
                </a:solidFill>
                <a:latin typeface="Garamond" pitchFamily="18" charset="0"/>
                <a:ea typeface="宋体" pitchFamily="2" charset="-122"/>
              </a:rPr>
              <a:t>部份</a:t>
            </a:r>
            <a:r>
              <a:rPr lang="en-US" altLang="zh-TW" sz="4200" b="1" dirty="0">
                <a:solidFill>
                  <a:schemeClr val="tx2"/>
                </a:solidFill>
                <a:latin typeface="Garamond" pitchFamily="18" charset="0"/>
                <a:ea typeface="宋体" pitchFamily="2" charset="-122"/>
              </a:rPr>
              <a:t>: </a:t>
            </a:r>
            <a:r>
              <a:rPr lang="zh-TW" altLang="en-US" sz="4200" b="1" dirty="0">
                <a:solidFill>
                  <a:schemeClr val="tx2"/>
                </a:solidFill>
                <a:latin typeface="Garamond" pitchFamily="18" charset="0"/>
                <a:ea typeface="宋体" pitchFamily="2" charset="-122"/>
              </a:rPr>
              <a:t>教</a:t>
            </a:r>
            <a:r>
              <a:rPr lang="zh-TW" altLang="zh-TW" sz="4200" b="1" dirty="0">
                <a:solidFill>
                  <a:schemeClr val="tx2"/>
                </a:solidFill>
                <a:latin typeface="Garamond" pitchFamily="18" charset="0"/>
                <a:ea typeface="宋体" pitchFamily="2" charset="-122"/>
              </a:rPr>
              <a:t>与</a:t>
            </a:r>
            <a:r>
              <a:rPr lang="zh-TW" altLang="en-US" sz="4200" b="1" dirty="0">
                <a:solidFill>
                  <a:schemeClr val="tx2"/>
                </a:solidFill>
                <a:latin typeface="Garamond" pitchFamily="18" charset="0"/>
                <a:ea typeface="宋体" pitchFamily="2" charset="-122"/>
              </a:rPr>
              <a:t>学</a:t>
            </a:r>
            <a:r>
              <a:rPr lang="zh-TW" altLang="zh-TW" sz="4200" b="1" dirty="0">
                <a:solidFill>
                  <a:schemeClr val="tx2"/>
                </a:solidFill>
                <a:latin typeface="Garamond" pitchFamily="18" charset="0"/>
                <a:ea typeface="宋体" pitchFamily="2" charset="-122"/>
              </a:rPr>
              <a:t>环境</a:t>
            </a:r>
            <a:r>
              <a:rPr lang="en-US" altLang="en-US" sz="4200" b="1" dirty="0">
                <a:solidFill>
                  <a:schemeClr val="tx2"/>
                </a:solidFill>
                <a:latin typeface="Garamond" pitchFamily="18" charset="0"/>
                <a:ea typeface="宋体" pitchFamily="2" charset="-122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Content Placeholder 2"/>
          <p:cNvSpPr>
            <a:spLocks noGrp="1"/>
          </p:cNvSpPr>
          <p:nvPr>
            <p:ph idx="4294967295"/>
          </p:nvPr>
        </p:nvSpPr>
        <p:spPr>
          <a:xfrm>
            <a:off x="381000" y="1142999"/>
            <a:ext cx="8001000" cy="5557839"/>
          </a:xfrm>
        </p:spPr>
        <p:txBody>
          <a:bodyPr>
            <a:normAutofit/>
          </a:bodyPr>
          <a:lstStyle/>
          <a:p>
            <a:r>
              <a:rPr lang="zh-CN" altLang="en-US" sz="2600" dirty="0" smtClean="0">
                <a:ea typeface="PMingLiU" pitchFamily="18" charset="-120"/>
                <a:hlinkClick r:id="rId2" action="ppaction://hlinkfile"/>
              </a:rPr>
              <a:t>参考文献</a:t>
            </a:r>
            <a:r>
              <a:rPr lang="en-US" altLang="zh-CN" sz="2600" dirty="0" smtClean="0">
                <a:ea typeface="PMingLiU" pitchFamily="18" charset="-120"/>
                <a:hlinkClick r:id="rId2" action="ppaction://hlinkfile"/>
              </a:rPr>
              <a:t>: </a:t>
            </a:r>
            <a:r>
              <a:rPr lang="en-US" altLang="zh-CN" sz="2600" dirty="0" err="1" smtClean="0">
                <a:ea typeface="PMingLiU" pitchFamily="18" charset="-120"/>
              </a:rPr>
              <a:t>Kember</a:t>
            </a:r>
            <a:r>
              <a:rPr lang="en-US" altLang="zh-CN" sz="2600" dirty="0" smtClean="0">
                <a:ea typeface="PMingLiU" pitchFamily="18" charset="-120"/>
              </a:rPr>
              <a:t> &amp; Leung (2009). Development of a questionnaire for assessing students’ perceptions of the teaching and learning environment and its use in quality assurance. </a:t>
            </a:r>
            <a:r>
              <a:rPr lang="en-US" altLang="zh-CN" sz="2600" i="1" dirty="0" smtClean="0">
                <a:ea typeface="PMingLiU" pitchFamily="18" charset="-120"/>
              </a:rPr>
              <a:t>Learning environments research, 12: 15-29. </a:t>
            </a:r>
            <a:endParaRPr lang="en-US" altLang="zh-CN" sz="2600" dirty="0" smtClean="0">
              <a:ea typeface="PMingLiU" pitchFamily="18" charset="-120"/>
            </a:endParaRPr>
          </a:p>
          <a:p>
            <a:r>
              <a:rPr lang="zh-TW" altLang="en-US" sz="2600" dirty="0">
                <a:ea typeface="PMingLiU" pitchFamily="18" charset="-120"/>
              </a:rPr>
              <a:t>特点</a:t>
            </a:r>
            <a:endParaRPr lang="en-US" altLang="zh-CN" sz="2600" dirty="0" smtClean="0">
              <a:ea typeface="PMingLiU" pitchFamily="18" charset="-120"/>
            </a:endParaRPr>
          </a:p>
          <a:p>
            <a:pPr lvl="1"/>
            <a:r>
              <a:rPr lang="zh-CN" altLang="en-US" sz="2200" dirty="0" smtClean="0">
                <a:ea typeface="PMingLiU" pitchFamily="18" charset="-120"/>
              </a:rPr>
              <a:t>针对课程</a:t>
            </a:r>
            <a:endParaRPr lang="en-US" altLang="zh-CN" sz="2200" dirty="0" smtClean="0">
              <a:ea typeface="PMingLiU" pitchFamily="18" charset="-120"/>
            </a:endParaRPr>
          </a:p>
          <a:p>
            <a:pPr lvl="1"/>
            <a:r>
              <a:rPr lang="zh-CN" altLang="en-US" sz="2200" dirty="0">
                <a:ea typeface="PMingLiU" pitchFamily="18" charset="-120"/>
              </a:rPr>
              <a:t>果效为</a:t>
            </a:r>
            <a:r>
              <a:rPr lang="zh-CN" altLang="en-US" sz="2200" dirty="0" smtClean="0">
                <a:ea typeface="PMingLiU" pitchFamily="18" charset="-120"/>
              </a:rPr>
              <a:t>本</a:t>
            </a:r>
            <a:endParaRPr lang="en-US" altLang="zh-CN" sz="2200" dirty="0" smtClean="0">
              <a:ea typeface="PMingLiU" pitchFamily="18" charset="-120"/>
            </a:endParaRPr>
          </a:p>
          <a:p>
            <a:pPr lvl="1"/>
            <a:r>
              <a:rPr lang="zh-CN" altLang="en-US" sz="2200" dirty="0" smtClean="0">
                <a:ea typeface="PMingLiU" pitchFamily="18" charset="-120"/>
              </a:rPr>
              <a:t>包括对教</a:t>
            </a:r>
            <a:r>
              <a:rPr lang="zh-CN" altLang="en-US" sz="2200" dirty="0">
                <a:ea typeface="PMingLiU" pitchFamily="18" charset="-120"/>
              </a:rPr>
              <a:t>与学</a:t>
            </a:r>
            <a:r>
              <a:rPr lang="zh-CN" altLang="en-US" sz="2200" dirty="0" smtClean="0">
                <a:ea typeface="PMingLiU" pitchFamily="18" charset="-120"/>
              </a:rPr>
              <a:t>环境</a:t>
            </a:r>
            <a:r>
              <a:rPr lang="zh-CN" altLang="en-US" sz="2200" dirty="0">
                <a:ea typeface="PMingLiU" pitchFamily="18" charset="-120"/>
              </a:rPr>
              <a:t>的</a:t>
            </a:r>
            <a:r>
              <a:rPr lang="zh-CN" altLang="en-US" sz="2200" dirty="0" smtClean="0">
                <a:ea typeface="PMingLiU" pitchFamily="18" charset="-120"/>
              </a:rPr>
              <a:t>评估   </a:t>
            </a:r>
            <a:endParaRPr lang="en-US" altLang="zh-CN" sz="2200" dirty="0" smtClean="0">
              <a:ea typeface="PMingLiU" pitchFamily="18" charset="-120"/>
            </a:endParaRPr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 bwMode="auto">
          <a:xfrm>
            <a:off x="6553200" y="6400800"/>
            <a:ext cx="2133600" cy="300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/>
          <a:p>
            <a:pPr algn="r">
              <a:defRPr/>
            </a:pPr>
            <a:fld id="{1374921C-5EE4-44C2-B8E8-B8E0055467C2}" type="slidenum">
              <a:rPr lang="en-US" altLang="en-US" sz="1200">
                <a:latin typeface="+mj-lt"/>
              </a:rPr>
              <a:pPr algn="r">
                <a:defRPr/>
              </a:pPr>
              <a:t>15</a:t>
            </a:fld>
            <a:endParaRPr lang="en-US" altLang="en-US" sz="1200">
              <a:latin typeface="+mj-lt"/>
            </a:endParaRPr>
          </a:p>
        </p:txBody>
      </p:sp>
      <p:sp>
        <p:nvSpPr>
          <p:cNvPr id="10244" name="Title 1"/>
          <p:cNvSpPr>
            <a:spLocks/>
          </p:cNvSpPr>
          <p:nvPr/>
        </p:nvSpPr>
        <p:spPr bwMode="auto">
          <a:xfrm>
            <a:off x="381000" y="228600"/>
            <a:ext cx="82296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zh-CN" altLang="en-US" sz="4200" b="1" dirty="0" smtClean="0">
                <a:solidFill>
                  <a:schemeClr val="tx2"/>
                </a:solidFill>
                <a:latin typeface="Garamond" pitchFamily="18" charset="0"/>
                <a:ea typeface="宋体" pitchFamily="2" charset="-122"/>
              </a:rPr>
              <a:t>发展</a:t>
            </a:r>
            <a:r>
              <a:rPr lang="zh-CN" altLang="en-US" sz="4200" b="1" dirty="0">
                <a:solidFill>
                  <a:schemeClr val="tx2"/>
                </a:solidFill>
                <a:latin typeface="Garamond" pitchFamily="18" charset="0"/>
                <a:ea typeface="宋体" pitchFamily="2" charset="-122"/>
              </a:rPr>
              <a:t>历史</a:t>
            </a:r>
            <a:endParaRPr lang="en-US" altLang="en-US" sz="4200" b="1" dirty="0">
              <a:solidFill>
                <a:schemeClr val="tx2"/>
              </a:solidFill>
              <a:latin typeface="Garamond" pitchFamily="18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13008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Content Placeholder 2"/>
          <p:cNvSpPr>
            <a:spLocks noGrp="1"/>
          </p:cNvSpPr>
          <p:nvPr>
            <p:ph idx="4294967295"/>
          </p:nvPr>
        </p:nvSpPr>
        <p:spPr>
          <a:xfrm>
            <a:off x="596106" y="1295400"/>
            <a:ext cx="7799388" cy="4086225"/>
          </a:xfrm>
        </p:spPr>
        <p:txBody>
          <a:bodyPr/>
          <a:lstStyle/>
          <a:p>
            <a:r>
              <a:rPr lang="en-US" altLang="zh-CN" sz="2800" dirty="0" smtClean="0">
                <a:ea typeface="PMingLiU" pitchFamily="18" charset="-120"/>
              </a:rPr>
              <a:t>N = 1530</a:t>
            </a:r>
          </a:p>
          <a:p>
            <a:r>
              <a:rPr lang="zh-CN" altLang="en-US" sz="2800" dirty="0" smtClean="0">
                <a:ea typeface="PMingLiU" pitchFamily="18" charset="-120"/>
              </a:rPr>
              <a:t>信度 </a:t>
            </a:r>
            <a:r>
              <a:rPr lang="en-US" altLang="zh-CN" sz="2800" dirty="0" smtClean="0">
                <a:ea typeface="PMingLiU" pitchFamily="18" charset="-120"/>
              </a:rPr>
              <a:t>(reliability)</a:t>
            </a:r>
          </a:p>
          <a:p>
            <a:pPr lvl="1"/>
            <a:r>
              <a:rPr lang="en-US" altLang="zh-CN" sz="2800" dirty="0" err="1" smtClean="0">
                <a:ea typeface="PMingLiU" pitchFamily="18" charset="-120"/>
              </a:rPr>
              <a:t>Cronbach</a:t>
            </a:r>
            <a:r>
              <a:rPr lang="en-US" altLang="zh-CN" sz="2800" dirty="0" smtClean="0">
                <a:ea typeface="PMingLiU" pitchFamily="18" charset="-120"/>
              </a:rPr>
              <a:t> </a:t>
            </a:r>
            <a:r>
              <a:rPr lang="zh-CN" altLang="en-US" sz="2800" dirty="0" smtClean="0">
                <a:ea typeface="PMingLiU" pitchFamily="18" charset="-120"/>
              </a:rPr>
              <a:t>系数</a:t>
            </a:r>
            <a:endParaRPr lang="en-US" altLang="zh-CN" sz="2800" dirty="0" smtClean="0">
              <a:ea typeface="PMingLiU" pitchFamily="18" charset="-120"/>
            </a:endParaRPr>
          </a:p>
          <a:p>
            <a:pPr lvl="2"/>
            <a:r>
              <a:rPr lang="en-US" altLang="zh-CN" sz="2400" dirty="0" smtClean="0">
                <a:ea typeface="PMingLiU" pitchFamily="18" charset="-120"/>
              </a:rPr>
              <a:t>0.6 to 0.8 </a:t>
            </a:r>
          </a:p>
          <a:p>
            <a:r>
              <a:rPr lang="zh-CN" altLang="en-US" sz="2800" dirty="0" smtClean="0">
                <a:ea typeface="PMingLiU" pitchFamily="18" charset="-120"/>
              </a:rPr>
              <a:t>效度 </a:t>
            </a:r>
            <a:r>
              <a:rPr lang="en-US" altLang="zh-CN" sz="2800" dirty="0" smtClean="0">
                <a:ea typeface="PMingLiU" pitchFamily="18" charset="-120"/>
              </a:rPr>
              <a:t>(validity) </a:t>
            </a:r>
          </a:p>
          <a:p>
            <a:pPr lvl="1"/>
            <a:r>
              <a:rPr lang="zh-CN" altLang="en-US" sz="2800" dirty="0" smtClean="0">
                <a:ea typeface="PMingLiU" pitchFamily="18" charset="-120"/>
              </a:rPr>
              <a:t>构</a:t>
            </a:r>
            <a:r>
              <a:rPr lang="zh-CN" altLang="en-US" sz="2800" dirty="0">
                <a:ea typeface="PMingLiU" pitchFamily="18" charset="-120"/>
              </a:rPr>
              <a:t>念</a:t>
            </a:r>
            <a:r>
              <a:rPr lang="zh-CN" altLang="en-US" sz="2800" dirty="0" smtClean="0">
                <a:ea typeface="PMingLiU" pitchFamily="18" charset="-120"/>
              </a:rPr>
              <a:t>效度 </a:t>
            </a:r>
            <a:r>
              <a:rPr lang="en-US" altLang="zh-CN" sz="2800" dirty="0" smtClean="0">
                <a:ea typeface="PMingLiU" pitchFamily="18" charset="-120"/>
              </a:rPr>
              <a:t>(construct validity) </a:t>
            </a:r>
          </a:p>
          <a:p>
            <a:pPr lvl="1"/>
            <a:r>
              <a:rPr lang="zh-CN" altLang="en-US" sz="2800" dirty="0">
                <a:ea typeface="PMingLiU" pitchFamily="18" charset="-120"/>
              </a:rPr>
              <a:t>结构方程</a:t>
            </a:r>
            <a:r>
              <a:rPr lang="zh-CN" altLang="en-US" sz="2800" dirty="0" smtClean="0">
                <a:ea typeface="PMingLiU" pitchFamily="18" charset="-120"/>
              </a:rPr>
              <a:t>模型 </a:t>
            </a:r>
            <a:r>
              <a:rPr lang="en-US" altLang="zh-CN" sz="2800" dirty="0" smtClean="0">
                <a:ea typeface="PMingLiU" pitchFamily="18" charset="-120"/>
              </a:rPr>
              <a:t>(Structural equation model) </a:t>
            </a:r>
          </a:p>
          <a:p>
            <a:pPr lvl="2"/>
            <a:r>
              <a:rPr lang="zh-CN" altLang="en-US" sz="2800" dirty="0">
                <a:ea typeface="PMingLiU" pitchFamily="18" charset="-120"/>
              </a:rPr>
              <a:t>高切合优</a:t>
            </a:r>
            <a:r>
              <a:rPr lang="zh-CN" altLang="en-US" sz="2800" dirty="0" smtClean="0">
                <a:ea typeface="PMingLiU" pitchFamily="18" charset="-120"/>
              </a:rPr>
              <a:t>度</a:t>
            </a:r>
            <a:r>
              <a:rPr lang="en-US" altLang="zh-TW" sz="2800" dirty="0" smtClean="0">
                <a:ea typeface="PMingLiU" pitchFamily="18" charset="-120"/>
              </a:rPr>
              <a:t> (goodness-of-fit)</a:t>
            </a:r>
            <a:endParaRPr lang="en-US" altLang="en-US" sz="2800" dirty="0" smtClean="0"/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 bwMode="auto">
          <a:xfrm>
            <a:off x="6553200" y="6400800"/>
            <a:ext cx="2133600" cy="300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/>
          <a:p>
            <a:pPr algn="r">
              <a:defRPr/>
            </a:pPr>
            <a:fld id="{1374921C-5EE4-44C2-B8E8-B8E0055467C2}" type="slidenum">
              <a:rPr lang="en-US" altLang="en-US" sz="1200">
                <a:latin typeface="+mj-lt"/>
              </a:rPr>
              <a:pPr algn="r">
                <a:defRPr/>
              </a:pPr>
              <a:t>16</a:t>
            </a:fld>
            <a:endParaRPr lang="en-US" altLang="en-US" sz="1200">
              <a:latin typeface="+mj-lt"/>
            </a:endParaRPr>
          </a:p>
        </p:txBody>
      </p:sp>
      <p:sp>
        <p:nvSpPr>
          <p:cNvPr id="10244" name="Title 1"/>
          <p:cNvSpPr>
            <a:spLocks/>
          </p:cNvSpPr>
          <p:nvPr/>
        </p:nvSpPr>
        <p:spPr bwMode="auto">
          <a:xfrm>
            <a:off x="381000" y="228600"/>
            <a:ext cx="82296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zh-CN" altLang="en-US" sz="4200" b="1" dirty="0" smtClean="0">
                <a:solidFill>
                  <a:schemeClr val="tx2"/>
                </a:solidFill>
                <a:latin typeface="Garamond" pitchFamily="18" charset="0"/>
                <a:ea typeface="宋体" pitchFamily="2" charset="-122"/>
              </a:rPr>
              <a:t>信度</a:t>
            </a:r>
            <a:r>
              <a:rPr lang="zh-CN" altLang="en-US" sz="4200" b="1" dirty="0">
                <a:solidFill>
                  <a:schemeClr val="tx2"/>
                </a:solidFill>
                <a:latin typeface="Garamond" pitchFamily="18" charset="0"/>
                <a:ea typeface="宋体" pitchFamily="2" charset="-122"/>
              </a:rPr>
              <a:t>与</a:t>
            </a:r>
            <a:r>
              <a:rPr lang="zh-CN" altLang="en-US" sz="4200" b="1" dirty="0" smtClean="0">
                <a:solidFill>
                  <a:schemeClr val="tx2"/>
                </a:solidFill>
                <a:latin typeface="Garamond" pitchFamily="18" charset="0"/>
                <a:ea typeface="宋体" pitchFamily="2" charset="-122"/>
              </a:rPr>
              <a:t>效度 </a:t>
            </a:r>
            <a:r>
              <a:rPr lang="en-US" altLang="zh-CN" sz="4200" b="1" dirty="0" smtClean="0">
                <a:solidFill>
                  <a:schemeClr val="tx2"/>
                </a:solidFill>
                <a:latin typeface="Garamond" pitchFamily="18" charset="0"/>
                <a:ea typeface="宋体" pitchFamily="2" charset="-122"/>
              </a:rPr>
              <a:t>(reliability &amp; validity)</a:t>
            </a:r>
            <a:endParaRPr lang="en-US" altLang="en-US" sz="4200" b="1" dirty="0">
              <a:solidFill>
                <a:schemeClr val="tx2"/>
              </a:solidFill>
              <a:latin typeface="Garamond" pitchFamily="18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2358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 txBox="1">
            <a:spLocks noGrp="1"/>
          </p:cNvSpPr>
          <p:nvPr/>
        </p:nvSpPr>
        <p:spPr bwMode="auto">
          <a:xfrm>
            <a:off x="6553200" y="6400800"/>
            <a:ext cx="2133600" cy="300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/>
          <a:p>
            <a:pPr algn="r">
              <a:defRPr/>
            </a:pPr>
            <a:fld id="{1374921C-5EE4-44C2-B8E8-B8E0055467C2}" type="slidenum">
              <a:rPr lang="en-US" altLang="en-US" sz="1200">
                <a:latin typeface="+mj-lt"/>
              </a:rPr>
              <a:pPr algn="r">
                <a:defRPr/>
              </a:pPr>
              <a:t>17</a:t>
            </a:fld>
            <a:endParaRPr lang="en-US" altLang="en-US" sz="1200">
              <a:latin typeface="+mj-lt"/>
            </a:endParaRPr>
          </a:p>
        </p:txBody>
      </p:sp>
      <p:sp>
        <p:nvSpPr>
          <p:cNvPr id="10244" name="Title 1"/>
          <p:cNvSpPr>
            <a:spLocks/>
          </p:cNvSpPr>
          <p:nvPr/>
        </p:nvSpPr>
        <p:spPr bwMode="auto">
          <a:xfrm>
            <a:off x="381000" y="228600"/>
            <a:ext cx="82296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zh-CN" altLang="en-US" sz="3600" b="1" dirty="0">
                <a:solidFill>
                  <a:schemeClr val="tx2"/>
                </a:solidFill>
                <a:latin typeface="Garamond" pitchFamily="18" charset="0"/>
                <a:ea typeface="宋体" pitchFamily="2" charset="-122"/>
              </a:rPr>
              <a:t>结构方程模型</a:t>
            </a:r>
            <a:r>
              <a:rPr lang="en-US" altLang="zh-CN" sz="3600" b="1" dirty="0">
                <a:solidFill>
                  <a:schemeClr val="tx2"/>
                </a:solidFill>
                <a:latin typeface="Garamond" pitchFamily="18" charset="0"/>
                <a:ea typeface="宋体" pitchFamily="2" charset="-122"/>
              </a:rPr>
              <a:t>: </a:t>
            </a:r>
            <a:r>
              <a:rPr lang="en-US" altLang="zh-CN" sz="3600" b="1" dirty="0" err="1">
                <a:solidFill>
                  <a:schemeClr val="tx2"/>
                </a:solidFill>
                <a:latin typeface="Garamond" pitchFamily="18" charset="0"/>
                <a:ea typeface="宋体" pitchFamily="2" charset="-122"/>
              </a:rPr>
              <a:t>Kember</a:t>
            </a:r>
            <a:r>
              <a:rPr lang="en-US" altLang="zh-CN" sz="3600" b="1" dirty="0">
                <a:solidFill>
                  <a:schemeClr val="tx2"/>
                </a:solidFill>
                <a:latin typeface="Garamond" pitchFamily="18" charset="0"/>
                <a:ea typeface="宋体" pitchFamily="2" charset="-122"/>
              </a:rPr>
              <a:t> &amp; Leung 2009 </a:t>
            </a:r>
            <a:endParaRPr lang="en-US" altLang="en-US" sz="4200" b="1" dirty="0">
              <a:solidFill>
                <a:schemeClr val="tx2"/>
              </a:solidFill>
              <a:latin typeface="Garamond" pitchFamily="18" charset="0"/>
              <a:ea typeface="宋体" pitchFamily="2" charset="-122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1000" y="1125184"/>
            <a:ext cx="8305800" cy="5123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961201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Content Placeholder 2"/>
          <p:cNvSpPr>
            <a:spLocks noGrp="1"/>
          </p:cNvSpPr>
          <p:nvPr>
            <p:ph idx="1"/>
          </p:nvPr>
        </p:nvSpPr>
        <p:spPr>
          <a:xfrm>
            <a:off x="338138" y="1038225"/>
            <a:ext cx="8153400" cy="5133975"/>
          </a:xfrm>
        </p:spPr>
        <p:txBody>
          <a:bodyPr/>
          <a:lstStyle/>
          <a:p>
            <a:pPr>
              <a:lnSpc>
                <a:spcPct val="115000"/>
              </a:lnSpc>
            </a:pPr>
            <a:r>
              <a:rPr lang="zh-CN" altLang="en-US" sz="2600" dirty="0">
                <a:ea typeface="PMingLiU" pitchFamily="18" charset="-120"/>
              </a:rPr>
              <a:t>分两部分报告</a:t>
            </a:r>
            <a:r>
              <a:rPr lang="zh-CN" altLang="en-US" sz="2600" dirty="0" smtClean="0">
                <a:ea typeface="PMingLiU" pitchFamily="18" charset="-120"/>
              </a:rPr>
              <a:t>结果</a:t>
            </a:r>
            <a:endParaRPr lang="en-US" altLang="zh-CN" sz="2600" dirty="0" smtClean="0">
              <a:ea typeface="PMingLiU" pitchFamily="18" charset="-120"/>
            </a:endParaRPr>
          </a:p>
          <a:p>
            <a:pPr lvl="1">
              <a:lnSpc>
                <a:spcPct val="115000"/>
              </a:lnSpc>
            </a:pPr>
            <a:r>
              <a:rPr lang="zh-TW" altLang="en-US" sz="2000" dirty="0">
                <a:ea typeface="PMingLiU" pitchFamily="18" charset="-120"/>
              </a:rPr>
              <a:t>第一部份</a:t>
            </a:r>
            <a:r>
              <a:rPr lang="en-US" altLang="zh-TW" sz="2000" dirty="0">
                <a:ea typeface="PMingLiU" pitchFamily="18" charset="-120"/>
              </a:rPr>
              <a:t>: </a:t>
            </a:r>
            <a:r>
              <a:rPr lang="zh-TW" altLang="en-US" sz="2000" dirty="0">
                <a:ea typeface="PMingLiU" pitchFamily="18" charset="-120"/>
              </a:rPr>
              <a:t>学生才能发展成果 </a:t>
            </a:r>
            <a:r>
              <a:rPr lang="en-US" altLang="zh-TW" sz="2000" dirty="0">
                <a:ea typeface="PMingLiU" pitchFamily="18" charset="-120"/>
              </a:rPr>
              <a:t>(7</a:t>
            </a:r>
            <a:r>
              <a:rPr lang="zh-TW" altLang="en-US" sz="2000" dirty="0">
                <a:ea typeface="PMingLiU" pitchFamily="18" charset="-120"/>
              </a:rPr>
              <a:t>个 范畴</a:t>
            </a:r>
            <a:r>
              <a:rPr lang="en-US" altLang="zh-TW" sz="2000" dirty="0">
                <a:ea typeface="PMingLiU" pitchFamily="18" charset="-120"/>
              </a:rPr>
              <a:t>, </a:t>
            </a:r>
            <a:r>
              <a:rPr lang="zh-TW" altLang="en-US" sz="2000" dirty="0">
                <a:ea typeface="PMingLiU" pitchFamily="18" charset="-120"/>
              </a:rPr>
              <a:t>共 </a:t>
            </a:r>
            <a:r>
              <a:rPr lang="en-US" altLang="zh-TW" sz="2000" dirty="0">
                <a:ea typeface="PMingLiU" pitchFamily="18" charset="-120"/>
              </a:rPr>
              <a:t>14</a:t>
            </a:r>
            <a:r>
              <a:rPr lang="zh-CN" altLang="en-US" sz="2000" dirty="0">
                <a:ea typeface="PMingLiU" pitchFamily="18" charset="-120"/>
              </a:rPr>
              <a:t>条</a:t>
            </a:r>
            <a:r>
              <a:rPr lang="zh-TW" altLang="en-US" sz="2000" dirty="0">
                <a:ea typeface="PMingLiU" pitchFamily="18" charset="-120"/>
              </a:rPr>
              <a:t>问题</a:t>
            </a:r>
            <a:r>
              <a:rPr lang="en-US" altLang="zh-TW" sz="2000" dirty="0">
                <a:ea typeface="PMingLiU" pitchFamily="18" charset="-120"/>
              </a:rPr>
              <a:t>) </a:t>
            </a:r>
          </a:p>
          <a:p>
            <a:pPr lvl="1">
              <a:lnSpc>
                <a:spcPct val="115000"/>
              </a:lnSpc>
            </a:pPr>
            <a:r>
              <a:rPr lang="zh-TW" altLang="en-US" sz="2000" dirty="0">
                <a:ea typeface="PMingLiU" pitchFamily="18" charset="-120"/>
              </a:rPr>
              <a:t>第二部份</a:t>
            </a:r>
            <a:r>
              <a:rPr lang="en-US" altLang="zh-TW" sz="2000" dirty="0">
                <a:ea typeface="PMingLiU" pitchFamily="18" charset="-120"/>
              </a:rPr>
              <a:t>: </a:t>
            </a:r>
            <a:r>
              <a:rPr lang="zh-TW" altLang="en-US" sz="2000" dirty="0">
                <a:ea typeface="PMingLiU" pitchFamily="18" charset="-120"/>
              </a:rPr>
              <a:t>教</a:t>
            </a:r>
            <a:r>
              <a:rPr lang="zh-TW" altLang="zh-TW" sz="2000" dirty="0">
                <a:ea typeface="PMingLiU" pitchFamily="18" charset="-120"/>
              </a:rPr>
              <a:t>与</a:t>
            </a:r>
            <a:r>
              <a:rPr lang="zh-TW" altLang="en-US" sz="2000" dirty="0">
                <a:ea typeface="PMingLiU" pitchFamily="18" charset="-120"/>
              </a:rPr>
              <a:t>学</a:t>
            </a:r>
            <a:r>
              <a:rPr lang="zh-TW" altLang="zh-TW" sz="2000" dirty="0">
                <a:ea typeface="PMingLiU" pitchFamily="18" charset="-120"/>
              </a:rPr>
              <a:t>环境</a:t>
            </a:r>
            <a:r>
              <a:rPr lang="zh-TW" altLang="en-US" sz="2000" dirty="0">
                <a:ea typeface="PMingLiU" pitchFamily="18" charset="-120"/>
              </a:rPr>
              <a:t> </a:t>
            </a:r>
            <a:r>
              <a:rPr lang="en-US" altLang="zh-TW" sz="2000" dirty="0">
                <a:ea typeface="PMingLiU" pitchFamily="18" charset="-120"/>
              </a:rPr>
              <a:t>(9</a:t>
            </a:r>
            <a:r>
              <a:rPr lang="zh-TW" altLang="en-US" sz="2000" dirty="0">
                <a:ea typeface="PMingLiU" pitchFamily="18" charset="-120"/>
              </a:rPr>
              <a:t>个 范畴</a:t>
            </a:r>
            <a:r>
              <a:rPr lang="en-US" altLang="zh-TW" sz="2000" dirty="0">
                <a:ea typeface="PMingLiU" pitchFamily="18" charset="-120"/>
              </a:rPr>
              <a:t>, </a:t>
            </a:r>
            <a:r>
              <a:rPr lang="zh-TW" altLang="en-US" sz="2000" dirty="0">
                <a:ea typeface="PMingLiU" pitchFamily="18" charset="-120"/>
              </a:rPr>
              <a:t>共 </a:t>
            </a:r>
            <a:r>
              <a:rPr lang="en-US" altLang="zh-TW" sz="2000" dirty="0">
                <a:ea typeface="PMingLiU" pitchFamily="18" charset="-120"/>
              </a:rPr>
              <a:t>19</a:t>
            </a:r>
            <a:r>
              <a:rPr lang="zh-CN" altLang="en-US" sz="2000" dirty="0">
                <a:ea typeface="PMingLiU" pitchFamily="18" charset="-120"/>
              </a:rPr>
              <a:t>条</a:t>
            </a:r>
            <a:r>
              <a:rPr lang="zh-TW" altLang="en-US" sz="2000" dirty="0">
                <a:ea typeface="PMingLiU" pitchFamily="18" charset="-120"/>
              </a:rPr>
              <a:t>问题</a:t>
            </a:r>
            <a:r>
              <a:rPr lang="en-US" altLang="zh-TW" sz="2000" dirty="0">
                <a:ea typeface="PMingLiU" pitchFamily="18" charset="-120"/>
              </a:rPr>
              <a:t>)</a:t>
            </a:r>
          </a:p>
          <a:p>
            <a:pPr>
              <a:lnSpc>
                <a:spcPct val="115000"/>
              </a:lnSpc>
            </a:pPr>
            <a:r>
              <a:rPr lang="zh-CN" altLang="en-US" sz="2600" dirty="0">
                <a:ea typeface="PMingLiU" pitchFamily="18" charset="-120"/>
              </a:rPr>
              <a:t>分别报告低年级</a:t>
            </a:r>
            <a:r>
              <a:rPr lang="en-US" altLang="zh-CN" sz="2600" dirty="0">
                <a:ea typeface="PMingLiU" pitchFamily="18" charset="-120"/>
              </a:rPr>
              <a:t>(</a:t>
            </a:r>
            <a:r>
              <a:rPr lang="zh-CN" altLang="en-US" sz="2600" dirty="0">
                <a:ea typeface="PMingLiU" pitchFamily="18" charset="-120"/>
              </a:rPr>
              <a:t>一年级</a:t>
            </a:r>
            <a:r>
              <a:rPr lang="en-US" altLang="zh-CN" sz="2600" dirty="0">
                <a:ea typeface="PMingLiU" pitchFamily="18" charset="-120"/>
              </a:rPr>
              <a:t>)</a:t>
            </a:r>
            <a:r>
              <a:rPr lang="zh-CN" altLang="en-US" sz="2600" dirty="0">
                <a:ea typeface="PMingLiU" pitchFamily="18" charset="-120"/>
              </a:rPr>
              <a:t>及毕业年级</a:t>
            </a:r>
            <a:r>
              <a:rPr lang="en-US" altLang="zh-CN" sz="2600" dirty="0">
                <a:ea typeface="PMingLiU" pitchFamily="18" charset="-120"/>
              </a:rPr>
              <a:t>(</a:t>
            </a:r>
            <a:r>
              <a:rPr lang="zh-CN" altLang="en-US" sz="2600" dirty="0">
                <a:ea typeface="PMingLiU" pitchFamily="18" charset="-120"/>
              </a:rPr>
              <a:t>三年级</a:t>
            </a:r>
            <a:r>
              <a:rPr lang="en-US" altLang="zh-CN" sz="2600" dirty="0">
                <a:ea typeface="PMingLiU" pitchFamily="18" charset="-120"/>
              </a:rPr>
              <a:t>)</a:t>
            </a:r>
            <a:r>
              <a:rPr lang="zh-CN" altLang="en-US" sz="2600" dirty="0">
                <a:ea typeface="PMingLiU" pitchFamily="18" charset="-120"/>
              </a:rPr>
              <a:t>之结果</a:t>
            </a:r>
            <a:endParaRPr lang="en-US" altLang="zh-CN" sz="2600" dirty="0" smtClean="0">
              <a:ea typeface="PMingLiU" pitchFamily="18" charset="-120"/>
            </a:endParaRPr>
          </a:p>
          <a:p>
            <a:pPr>
              <a:lnSpc>
                <a:spcPct val="115000"/>
              </a:lnSpc>
            </a:pPr>
            <a:r>
              <a:rPr lang="zh-CN" altLang="en-US" sz="2600" dirty="0" smtClean="0">
                <a:ea typeface="PMingLiU" pitchFamily="18" charset="-120"/>
              </a:rPr>
              <a:t>范畴</a:t>
            </a:r>
            <a:r>
              <a:rPr lang="zh-CN" altLang="en-US" sz="2600" dirty="0">
                <a:ea typeface="PMingLiU" pitchFamily="18" charset="-120"/>
              </a:rPr>
              <a:t>得分为所属问题得分之平均</a:t>
            </a:r>
          </a:p>
          <a:p>
            <a:pPr>
              <a:lnSpc>
                <a:spcPct val="115000"/>
              </a:lnSpc>
            </a:pPr>
            <a:r>
              <a:rPr lang="zh-CN" altLang="en-US" sz="2600" dirty="0">
                <a:ea typeface="PMingLiU" pitchFamily="18" charset="-120"/>
              </a:rPr>
              <a:t>每主修科对每一范畴计算所有学生的平均得分</a:t>
            </a:r>
          </a:p>
          <a:p>
            <a:pPr>
              <a:lnSpc>
                <a:spcPct val="115000"/>
              </a:lnSpc>
            </a:pPr>
            <a:r>
              <a:rPr lang="zh-CN" altLang="en-US" sz="2600" dirty="0" smtClean="0">
                <a:ea typeface="PMingLiU" pitchFamily="18" charset="-120"/>
              </a:rPr>
              <a:t>利用 </a:t>
            </a:r>
            <a:r>
              <a:rPr lang="en-US" altLang="zh-CN" sz="2600" dirty="0">
                <a:ea typeface="PMingLiU" pitchFamily="18" charset="-120"/>
              </a:rPr>
              <a:t>z</a:t>
            </a:r>
            <a:r>
              <a:rPr lang="en-US" altLang="zh-CN" sz="2600" dirty="0" smtClean="0">
                <a:ea typeface="PMingLiU" pitchFamily="18" charset="-120"/>
              </a:rPr>
              <a:t>-</a:t>
            </a:r>
            <a:r>
              <a:rPr lang="zh-CN" altLang="en-US" sz="2600" dirty="0">
                <a:ea typeface="PMingLiU" pitchFamily="18" charset="-120"/>
              </a:rPr>
              <a:t>值与大学整体作比较</a:t>
            </a:r>
          </a:p>
          <a:p>
            <a:pPr>
              <a:lnSpc>
                <a:spcPct val="115000"/>
              </a:lnSpc>
            </a:pPr>
            <a:r>
              <a:rPr lang="zh-CN" altLang="en-US" sz="2600" dirty="0" smtClean="0">
                <a:ea typeface="PMingLiU" pitchFamily="18" charset="-120"/>
              </a:rPr>
              <a:t>利用 </a:t>
            </a:r>
            <a:r>
              <a:rPr lang="en-US" altLang="zh-CN" sz="2600" dirty="0" smtClean="0">
                <a:ea typeface="PMingLiU" pitchFamily="18" charset="-120"/>
              </a:rPr>
              <a:t>z-</a:t>
            </a:r>
            <a:r>
              <a:rPr lang="zh-CN" altLang="en-US" sz="2600" dirty="0">
                <a:ea typeface="PMingLiU" pitchFamily="18" charset="-120"/>
              </a:rPr>
              <a:t>值与主修所属学院整体作比较</a:t>
            </a:r>
          </a:p>
          <a:p>
            <a:pPr>
              <a:lnSpc>
                <a:spcPct val="115000"/>
              </a:lnSpc>
            </a:pPr>
            <a:r>
              <a:rPr lang="zh-TW" altLang="en-US" sz="2600" dirty="0">
                <a:ea typeface="PMingLiU" pitchFamily="18" charset="-120"/>
              </a:rPr>
              <a:t>识别需要改进范</a:t>
            </a:r>
            <a:r>
              <a:rPr lang="zh-TW" altLang="en-US" sz="2600" dirty="0" smtClean="0">
                <a:ea typeface="PMingLiU" pitchFamily="18" charset="-120"/>
              </a:rPr>
              <a:t>畴 </a:t>
            </a:r>
            <a:endParaRPr lang="zh-TW" altLang="en-US" sz="2200" dirty="0" smtClean="0">
              <a:ea typeface="PMingLiU" pitchFamily="18" charset="-12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4FBD73-6D99-4F27-A892-386BA04C82C1}" type="slidenum">
              <a:rPr lang="en-US" altLang="en-US" smtClean="0"/>
              <a:pPr>
                <a:defRPr/>
              </a:pPr>
              <a:t>18</a:t>
            </a:fld>
            <a:endParaRPr lang="en-US" altLang="en-US"/>
          </a:p>
        </p:txBody>
      </p:sp>
      <p:sp>
        <p:nvSpPr>
          <p:cNvPr id="11268" name="Title 1"/>
          <p:cNvSpPr>
            <a:spLocks/>
          </p:cNvSpPr>
          <p:nvPr/>
        </p:nvSpPr>
        <p:spPr bwMode="auto">
          <a:xfrm>
            <a:off x="381000" y="228600"/>
            <a:ext cx="82296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4200" b="1" dirty="0" err="1" smtClean="0">
                <a:solidFill>
                  <a:schemeClr val="tx2"/>
                </a:solidFill>
                <a:latin typeface="Garamond" pitchFamily="18" charset="0"/>
                <a:ea typeface="宋体" pitchFamily="2" charset="-122"/>
              </a:rPr>
              <a:t>问卷</a:t>
            </a:r>
            <a:r>
              <a:rPr lang="zh-TW" altLang="en-US" sz="4200" b="1" dirty="0" smtClean="0">
                <a:solidFill>
                  <a:schemeClr val="tx2"/>
                </a:solidFill>
                <a:latin typeface="Garamond" pitchFamily="18" charset="0"/>
                <a:ea typeface="宋体" pitchFamily="2" charset="-122"/>
              </a:rPr>
              <a:t>分析</a:t>
            </a:r>
            <a:r>
              <a:rPr lang="en-US" altLang="zh-TW" sz="4200" b="1" dirty="0" smtClean="0">
                <a:solidFill>
                  <a:schemeClr val="tx2"/>
                </a:solidFill>
                <a:latin typeface="Garamond" pitchFamily="18" charset="0"/>
                <a:ea typeface="宋体" pitchFamily="2" charset="-122"/>
              </a:rPr>
              <a:t>: </a:t>
            </a:r>
            <a:r>
              <a:rPr lang="zh-TW" altLang="en-US" sz="4200" b="1" dirty="0" smtClean="0">
                <a:solidFill>
                  <a:schemeClr val="tx2"/>
                </a:solidFill>
                <a:latin typeface="Garamond" pitchFamily="18" charset="0"/>
                <a:ea typeface="宋体" pitchFamily="2" charset="-122"/>
              </a:rPr>
              <a:t>基本</a:t>
            </a:r>
            <a:r>
              <a:rPr lang="zh-TW" altLang="en-US" sz="4200" b="1" dirty="0">
                <a:solidFill>
                  <a:schemeClr val="tx2"/>
                </a:solidFill>
                <a:latin typeface="Garamond" pitchFamily="18" charset="0"/>
                <a:ea typeface="宋体" pitchFamily="2" charset="-122"/>
              </a:rPr>
              <a:t>方法</a:t>
            </a:r>
            <a:r>
              <a:rPr lang="en-US" altLang="en-US" sz="4200" b="1" dirty="0" smtClean="0">
                <a:solidFill>
                  <a:schemeClr val="tx2"/>
                </a:solidFill>
                <a:latin typeface="Garamond" pitchFamily="18" charset="0"/>
              </a:rPr>
              <a:t> </a:t>
            </a:r>
            <a:endParaRPr lang="en-US" altLang="en-US" sz="4200" b="1" dirty="0">
              <a:solidFill>
                <a:schemeClr val="tx2"/>
              </a:solidFill>
              <a:latin typeface="Garamond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200" dirty="0" smtClean="0">
                <a:ea typeface="PMingLiU" pitchFamily="18" charset="-120"/>
              </a:rPr>
              <a:t>学</a:t>
            </a:r>
            <a:r>
              <a:rPr lang="zh-TW" altLang="en-US" sz="3200" dirty="0">
                <a:ea typeface="PMingLiU" pitchFamily="18" charset="-120"/>
              </a:rPr>
              <a:t>生才能发展</a:t>
            </a:r>
            <a:r>
              <a:rPr lang="zh-TW" altLang="en-US" sz="3200" dirty="0" smtClean="0">
                <a:ea typeface="PMingLiU" pitchFamily="18" charset="-120"/>
              </a:rPr>
              <a:t>成果</a:t>
            </a:r>
            <a:r>
              <a:rPr lang="en-US" altLang="zh-TW" sz="3200" dirty="0" smtClean="0">
                <a:ea typeface="PMingLiU" pitchFamily="18" charset="-120"/>
              </a:rPr>
              <a:t>(</a:t>
            </a:r>
            <a:r>
              <a:rPr lang="zh-CN" altLang="en-US" sz="3200" dirty="0" smtClean="0">
                <a:ea typeface="PMingLiU" pitchFamily="18" charset="-120"/>
              </a:rPr>
              <a:t>与</a:t>
            </a:r>
            <a:r>
              <a:rPr lang="zh-CN" altLang="en-US" sz="3200" dirty="0">
                <a:ea typeface="PMingLiU" pitchFamily="18" charset="-120"/>
              </a:rPr>
              <a:t>大学</a:t>
            </a:r>
            <a:r>
              <a:rPr lang="zh-CN" altLang="en-US" sz="3200" dirty="0" smtClean="0">
                <a:ea typeface="PMingLiU" pitchFamily="18" charset="-120"/>
              </a:rPr>
              <a:t>整体比较</a:t>
            </a:r>
            <a:r>
              <a:rPr lang="en-US" altLang="zh-CN" sz="3200" dirty="0" smtClean="0">
                <a:ea typeface="PMingLiU" pitchFamily="18" charset="-120"/>
              </a:rPr>
              <a:t>)</a:t>
            </a:r>
            <a:r>
              <a:rPr lang="zh-CN" altLang="en-US" sz="3200" dirty="0">
                <a:ea typeface="PMingLiU" pitchFamily="18" charset="-120"/>
              </a:rPr>
              <a:t/>
            </a:r>
            <a:br>
              <a:rPr lang="zh-CN" altLang="en-US" sz="3200" dirty="0">
                <a:ea typeface="PMingLiU" pitchFamily="18" charset="-120"/>
              </a:rPr>
            </a:br>
            <a:r>
              <a:rPr lang="zh-TW" altLang="en-US" sz="3200" dirty="0" smtClean="0">
                <a:ea typeface="PMingLiU" pitchFamily="18" charset="-120"/>
              </a:rPr>
              <a:t> </a:t>
            </a:r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B6E938-F165-4162-BC0A-399F29B2CE78}" type="slidenum">
              <a:rPr lang="en-US" altLang="en-US" smtClean="0"/>
              <a:pPr>
                <a:defRPr/>
              </a:pPr>
              <a:t>19</a:t>
            </a:fld>
            <a:endParaRPr lang="en-US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950" y="990600"/>
            <a:ext cx="8383332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4648201" y="2133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86779" y="4225039"/>
            <a:ext cx="7848599" cy="449263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86778" y="2895600"/>
            <a:ext cx="7848599" cy="4492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0807" y="6176073"/>
            <a:ext cx="3030407" cy="476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5181600" y="2133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743871" y="2133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6294454" y="2133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648200" y="2995028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5181599" y="2995028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5743870" y="2995028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6294453" y="2995028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4648200" y="3909428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5181599" y="3909428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5743870" y="3909428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294453" y="3909428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648200" y="4800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5181599" y="4800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5743870" y="4800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6294453" y="4800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4648200" y="2537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5181599" y="2537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5743870" y="2537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6294453" y="2537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4648200" y="34522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5181599" y="34522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5743870" y="34522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6294453" y="34522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4648200" y="4343400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5181599" y="4343400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5743870" y="4343400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6294453" y="4343400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39461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200" dirty="0" smtClean="0"/>
              <a:t>教</a:t>
            </a:r>
            <a:r>
              <a:rPr lang="zh-CN" altLang="en-US" sz="3200" dirty="0"/>
              <a:t>与学环境</a:t>
            </a:r>
            <a:r>
              <a:rPr lang="en-US" altLang="zh-CN" sz="3200" dirty="0"/>
              <a:t>(</a:t>
            </a:r>
            <a:r>
              <a:rPr lang="zh-CN" altLang="en-US" sz="3200" dirty="0"/>
              <a:t>与大学整体比较</a:t>
            </a:r>
            <a:r>
              <a:rPr lang="en-US" altLang="zh-CN" sz="3200" dirty="0"/>
              <a:t>)</a:t>
            </a:r>
            <a:r>
              <a:rPr lang="zh-CN" altLang="en-US" sz="3200" dirty="0">
                <a:ea typeface="PMingLiU" pitchFamily="18" charset="-120"/>
              </a:rPr>
              <a:t/>
            </a:r>
            <a:br>
              <a:rPr lang="zh-CN" altLang="en-US" sz="3200" dirty="0">
                <a:ea typeface="PMingLiU" pitchFamily="18" charset="-120"/>
              </a:rPr>
            </a:br>
            <a:r>
              <a:rPr lang="zh-TW" altLang="en-US" sz="3200" dirty="0" smtClean="0">
                <a:ea typeface="PMingLiU" pitchFamily="18" charset="-120"/>
              </a:rPr>
              <a:t> </a:t>
            </a:r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B6E938-F165-4162-BC0A-399F29B2CE78}" type="slidenum">
              <a:rPr lang="en-US" altLang="en-US" smtClean="0"/>
              <a:pPr>
                <a:defRPr/>
              </a:pPr>
              <a:t>20</a:t>
            </a:fld>
            <a:endParaRPr lang="en-US" alt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9667" y="962393"/>
            <a:ext cx="8370933" cy="5272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15"/>
          <p:cNvSpPr/>
          <p:nvPr/>
        </p:nvSpPr>
        <p:spPr>
          <a:xfrm>
            <a:off x="304800" y="5113337"/>
            <a:ext cx="7848599" cy="449263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99776" y="3789883"/>
            <a:ext cx="7848599" cy="4492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0807" y="6176073"/>
            <a:ext cx="3030407" cy="476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/>
          <p:cNvSpPr/>
          <p:nvPr/>
        </p:nvSpPr>
        <p:spPr>
          <a:xfrm>
            <a:off x="4648201" y="2133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5181600" y="2133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5743871" y="2133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6294454" y="2133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4648200" y="2537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5181599" y="2537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5743870" y="2537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294453" y="2537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648201" y="29718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5181600" y="29718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5743871" y="29718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6294454" y="29718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4648200" y="3429000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5181599" y="3429000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5743870" y="3429000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6294453" y="3429000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4648201" y="38862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5181600" y="38862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5743871" y="38862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6294454" y="38862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4648200" y="42904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5181599" y="42904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5743870" y="42904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6294453" y="42904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4648201" y="47244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5181600" y="47244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5743871" y="47244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6294454" y="47244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4648200" y="5204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5181599" y="5204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5743870" y="5204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6294453" y="5204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4648201" y="56388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5181600" y="56388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5743871" y="56388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6294454" y="56388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20103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争论点</a:t>
            </a:r>
            <a:r>
              <a:rPr lang="zh-CN" altLang="en-US" dirty="0"/>
              <a:t>及解决方法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1" indent="-342900">
              <a:buClr>
                <a:schemeClr val="accent1"/>
              </a:buClr>
              <a:buSzPct val="65000"/>
              <a:buFont typeface="Wingdings" pitchFamily="2" charset="2"/>
              <a:buChar char="n"/>
            </a:pPr>
            <a:r>
              <a:rPr lang="zh-CN" altLang="en-US" sz="3000" dirty="0">
                <a:ea typeface="+mn-ea"/>
                <a:cs typeface="+mn-cs"/>
              </a:rPr>
              <a:t>未能取得</a:t>
            </a:r>
            <a:r>
              <a:rPr lang="zh-CN" altLang="en-US" sz="3000" dirty="0" smtClean="0">
                <a:ea typeface="+mn-ea"/>
                <a:cs typeface="+mn-cs"/>
              </a:rPr>
              <a:t>前线</a:t>
            </a:r>
            <a:r>
              <a:rPr lang="zh-CN" altLang="en-US" sz="3000" dirty="0"/>
              <a:t>广泛</a:t>
            </a:r>
            <a:r>
              <a:rPr lang="zh-CN" altLang="en-US" sz="3000" dirty="0" smtClean="0">
                <a:ea typeface="+mn-ea"/>
                <a:cs typeface="+mn-cs"/>
              </a:rPr>
              <a:t>认同</a:t>
            </a:r>
            <a:endParaRPr lang="en-US" sz="3000" dirty="0">
              <a:ea typeface="+mn-ea"/>
              <a:cs typeface="+mn-cs"/>
            </a:endParaRPr>
          </a:p>
          <a:p>
            <a:r>
              <a:rPr lang="zh-CN" altLang="en-US" dirty="0" smtClean="0"/>
              <a:t>不同</a:t>
            </a:r>
            <a:r>
              <a:rPr lang="zh-CN" altLang="en-US" dirty="0"/>
              <a:t>类型主修科目学生的能力及兴趣不一样</a:t>
            </a:r>
          </a:p>
          <a:p>
            <a:pPr lvl="1"/>
            <a:r>
              <a:rPr lang="zh-CN" altLang="en-US" dirty="0"/>
              <a:t>理科丶</a:t>
            </a:r>
            <a:r>
              <a:rPr lang="zh-CN" altLang="en-US" dirty="0" smtClean="0"/>
              <a:t>文科</a:t>
            </a:r>
            <a:r>
              <a:rPr lang="zh-CN" altLang="en-US" dirty="0"/>
              <a:t>丶</a:t>
            </a:r>
            <a:r>
              <a:rPr lang="zh-CN" altLang="en-US" dirty="0" smtClean="0"/>
              <a:t>商</a:t>
            </a:r>
            <a:r>
              <a:rPr lang="zh-CN" altLang="en-US" dirty="0"/>
              <a:t>科</a:t>
            </a:r>
          </a:p>
          <a:p>
            <a:r>
              <a:rPr lang="zh-CN" altLang="en-US" dirty="0"/>
              <a:t>从</a:t>
            </a:r>
            <a:r>
              <a:rPr lang="en-US" altLang="zh-CN" dirty="0" smtClean="0"/>
              <a:t>2009 </a:t>
            </a:r>
            <a:r>
              <a:rPr lang="zh-CN" altLang="en-US" dirty="0"/>
              <a:t>年开始，</a:t>
            </a:r>
            <a:r>
              <a:rPr lang="zh-CN" altLang="en-US" dirty="0" smtClean="0"/>
              <a:t>加入</a:t>
            </a:r>
            <a:r>
              <a:rPr lang="zh-CN" altLang="en-US" sz="3200" dirty="0" smtClean="0">
                <a:ea typeface="PMingLiU" pitchFamily="18" charset="-120"/>
              </a:rPr>
              <a:t>利用</a:t>
            </a:r>
            <a:r>
              <a:rPr lang="en-US" altLang="zh-CN" sz="3200" dirty="0" smtClean="0">
                <a:ea typeface="PMingLiU" pitchFamily="18" charset="-120"/>
              </a:rPr>
              <a:t>z-</a:t>
            </a:r>
            <a:r>
              <a:rPr lang="zh-CN" altLang="en-US" sz="3200" dirty="0">
                <a:ea typeface="PMingLiU" pitchFamily="18" charset="-120"/>
              </a:rPr>
              <a:t>值与主修所属学院整体作比较</a:t>
            </a:r>
          </a:p>
          <a:p>
            <a:r>
              <a:rPr lang="zh-CN" altLang="en-US" dirty="0" smtClean="0"/>
              <a:t>依赖</a:t>
            </a:r>
            <a:r>
              <a:rPr lang="zh-CN" altLang="en-US" dirty="0"/>
              <a:t>本</a:t>
            </a:r>
            <a:r>
              <a:rPr lang="zh-CN" altLang="en-US" dirty="0" smtClean="0"/>
              <a:t>均数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一半主修不达标</a:t>
            </a:r>
            <a:r>
              <a:rPr lang="en-US" altLang="zh-CN" dirty="0" smtClean="0"/>
              <a:t>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B6E938-F165-4162-BC0A-399F29B2CE78}" type="slidenum">
              <a:rPr lang="en-US" altLang="en-US" smtClean="0"/>
              <a:pPr>
                <a:defRPr/>
              </a:pPr>
              <a:t>21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445289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200" dirty="0" smtClean="0">
                <a:ea typeface="PMingLiU" pitchFamily="18" charset="-120"/>
              </a:rPr>
              <a:t>学</a:t>
            </a:r>
            <a:r>
              <a:rPr lang="zh-TW" altLang="en-US" sz="3200" dirty="0">
                <a:ea typeface="PMingLiU" pitchFamily="18" charset="-120"/>
              </a:rPr>
              <a:t>生才能发展成果</a:t>
            </a:r>
            <a:r>
              <a:rPr lang="en-US" altLang="zh-TW" sz="3200" dirty="0">
                <a:ea typeface="PMingLiU" pitchFamily="18" charset="-120"/>
              </a:rPr>
              <a:t>(</a:t>
            </a:r>
            <a:r>
              <a:rPr lang="zh-CN" altLang="en-US" sz="3200" dirty="0">
                <a:ea typeface="PMingLiU" pitchFamily="18" charset="-120"/>
              </a:rPr>
              <a:t>与学院整体比较</a:t>
            </a:r>
            <a:r>
              <a:rPr lang="en-US" altLang="zh-CN" sz="3200" dirty="0" smtClean="0">
                <a:ea typeface="PMingLiU" pitchFamily="18" charset="-120"/>
              </a:rPr>
              <a:t>)</a:t>
            </a:r>
            <a:r>
              <a:rPr lang="zh-TW" altLang="en-US" sz="3200" dirty="0" smtClean="0">
                <a:ea typeface="PMingLiU" pitchFamily="18" charset="-120"/>
              </a:rPr>
              <a:t> </a:t>
            </a:r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B6E938-F165-4162-BC0A-399F29B2CE78}" type="slidenum">
              <a:rPr lang="en-US" altLang="en-US" smtClean="0"/>
              <a:pPr>
                <a:defRPr/>
              </a:pPr>
              <a:t>22</a:t>
            </a:fld>
            <a:endParaRPr lang="en-US" alt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5517" y="983193"/>
            <a:ext cx="8448009" cy="4427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304800" y="2453982"/>
            <a:ext cx="7848599" cy="4492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304800" y="4275137"/>
            <a:ext cx="7848599" cy="449263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4678347" y="2133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211746" y="2133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791200" y="2133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324600" y="2133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678346" y="2995028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5211745" y="2995028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5791199" y="2995028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6324599" y="2995028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678346" y="3909428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5211745" y="3909428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5791199" y="3909428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6324599" y="3909428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4678346" y="4800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5211745" y="4800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5791199" y="4800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6324599" y="4800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4678346" y="2537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5211745" y="2537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5791199" y="2537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6324599" y="2537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4678346" y="34522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5211745" y="34522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5791199" y="34522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6324599" y="34522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4678346" y="4343400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5211745" y="4343400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5791199" y="4343400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6324599" y="4343400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pic>
        <p:nvPicPr>
          <p:cNvPr id="4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4155" y="6166658"/>
            <a:ext cx="2936240" cy="495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899364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200" dirty="0" smtClean="0">
                <a:ea typeface="PMingLiU" pitchFamily="18" charset="-120"/>
              </a:rPr>
              <a:t>教</a:t>
            </a:r>
            <a:r>
              <a:rPr lang="zh-TW" altLang="zh-TW" sz="3200" dirty="0">
                <a:ea typeface="PMingLiU" pitchFamily="18" charset="-120"/>
              </a:rPr>
              <a:t>与</a:t>
            </a:r>
            <a:r>
              <a:rPr lang="zh-TW" altLang="en-US" sz="3200" dirty="0">
                <a:ea typeface="PMingLiU" pitchFamily="18" charset="-120"/>
              </a:rPr>
              <a:t>学</a:t>
            </a:r>
            <a:r>
              <a:rPr lang="zh-TW" altLang="zh-TW" sz="3200" dirty="0">
                <a:ea typeface="PMingLiU" pitchFamily="18" charset="-120"/>
              </a:rPr>
              <a:t>环境</a:t>
            </a:r>
            <a:r>
              <a:rPr lang="en-US" altLang="zh-TW" sz="3200" dirty="0">
                <a:ea typeface="PMingLiU" pitchFamily="18" charset="-120"/>
              </a:rPr>
              <a:t>(</a:t>
            </a:r>
            <a:r>
              <a:rPr lang="zh-CN" altLang="en-US" sz="3200" dirty="0">
                <a:ea typeface="PMingLiU" pitchFamily="18" charset="-120"/>
              </a:rPr>
              <a:t>与学院整体比较</a:t>
            </a:r>
            <a:r>
              <a:rPr lang="en-US" altLang="zh-CN" sz="3200" dirty="0">
                <a:ea typeface="PMingLiU" pitchFamily="18" charset="-120"/>
              </a:rPr>
              <a:t>)</a:t>
            </a:r>
            <a:r>
              <a:rPr lang="zh-TW" altLang="en-US" sz="3200" dirty="0" smtClean="0">
                <a:ea typeface="PMingLiU" pitchFamily="18" charset="-120"/>
              </a:rPr>
              <a:t> </a:t>
            </a:r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B6E938-F165-4162-BC0A-399F29B2CE78}" type="slidenum">
              <a:rPr lang="en-US" altLang="en-US" smtClean="0"/>
              <a:pPr>
                <a:defRPr/>
              </a:pPr>
              <a:t>23</a:t>
            </a:fld>
            <a:endParaRPr lang="en-US" alt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8600" y="940922"/>
            <a:ext cx="8305800" cy="52312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15"/>
          <p:cNvSpPr/>
          <p:nvPr/>
        </p:nvSpPr>
        <p:spPr>
          <a:xfrm>
            <a:off x="304800" y="3284537"/>
            <a:ext cx="7848599" cy="449263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304801" y="3733800"/>
            <a:ext cx="7848599" cy="4492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4155" y="6166658"/>
            <a:ext cx="2936240" cy="495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Rectangle 20"/>
          <p:cNvSpPr/>
          <p:nvPr/>
        </p:nvSpPr>
        <p:spPr>
          <a:xfrm>
            <a:off x="4648201" y="2133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5181600" y="2133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5743871" y="2133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6248400" y="2133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648200" y="2537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5181599" y="2537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5743870" y="2537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6248400" y="2537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4648201" y="29718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5181600" y="29718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5743871" y="29718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6248401" y="29718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4648200" y="3429000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5181599" y="3429000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5743870" y="3429000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6248400" y="3429000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4648201" y="38862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5181600" y="38862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5743871" y="38862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6248401" y="38862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4648200" y="42904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5181599" y="42904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5743870" y="42904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6248400" y="42904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4648201" y="47244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5181600" y="47244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5743871" y="47244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6248401" y="47244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4648200" y="5204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5181599" y="5204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5743870" y="5204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6248400" y="5204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4648201" y="56388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5181600" y="56388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5743871" y="56388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6248401" y="56388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36699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争论点</a:t>
            </a:r>
            <a:r>
              <a:rPr lang="zh-CN" altLang="en-US" dirty="0"/>
              <a:t>及解决方法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依赖</a:t>
            </a:r>
            <a:r>
              <a:rPr lang="zh-CN" altLang="en-US" dirty="0"/>
              <a:t>本</a:t>
            </a:r>
            <a:r>
              <a:rPr lang="zh-CN" altLang="en-US" dirty="0" smtClean="0"/>
              <a:t>均数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一半主修不达标</a:t>
            </a:r>
            <a:r>
              <a:rPr lang="en-US" altLang="zh-CN" dirty="0" smtClean="0"/>
              <a:t>?</a:t>
            </a:r>
          </a:p>
          <a:p>
            <a:r>
              <a:rPr lang="zh-CN" altLang="en-US" dirty="0"/>
              <a:t>从</a:t>
            </a:r>
            <a:r>
              <a:rPr lang="en-US" altLang="zh-CN" dirty="0" smtClean="0"/>
              <a:t>2013 </a:t>
            </a:r>
            <a:r>
              <a:rPr lang="zh-CN" altLang="en-US" dirty="0"/>
              <a:t>年</a:t>
            </a:r>
            <a:r>
              <a:rPr lang="zh-CN" altLang="en-US" dirty="0" smtClean="0"/>
              <a:t>开始</a:t>
            </a:r>
            <a:endParaRPr lang="en-US" altLang="zh-CN" dirty="0" smtClean="0"/>
          </a:p>
          <a:p>
            <a:pPr lvl="1"/>
            <a:r>
              <a:rPr lang="zh-CN" altLang="en-US" dirty="0"/>
              <a:t>注重从长远变化中识别</a:t>
            </a:r>
          </a:p>
          <a:p>
            <a:pPr lvl="1"/>
            <a:r>
              <a:rPr lang="zh-CN" altLang="en-US" dirty="0" smtClean="0"/>
              <a:t>注重</a:t>
            </a:r>
            <a:r>
              <a:rPr lang="en-US" altLang="zh-TW" dirty="0" smtClean="0"/>
              <a:t>“</a:t>
            </a:r>
            <a:r>
              <a:rPr lang="zh-CN" altLang="en-US" dirty="0" smtClean="0"/>
              <a:t>增值</a:t>
            </a:r>
            <a:r>
              <a:rPr lang="en-US" altLang="zh-CN" dirty="0" smtClean="0"/>
              <a:t>” (added-value)</a:t>
            </a:r>
            <a:endParaRPr lang="en-US" altLang="zh-TW" dirty="0" smtClean="0"/>
          </a:p>
          <a:p>
            <a:r>
              <a:rPr lang="zh-CN" altLang="en-US" dirty="0" smtClean="0"/>
              <a:t>当</a:t>
            </a:r>
            <a:r>
              <a:rPr lang="zh-CN" altLang="en-US" dirty="0"/>
              <a:t>数据累积数年後较适合的报告方法</a:t>
            </a:r>
          </a:p>
          <a:p>
            <a:pPr marL="0" indent="0">
              <a:buNone/>
            </a:pPr>
            <a:endParaRPr lang="zh-TW" altLang="en-US" dirty="0"/>
          </a:p>
          <a:p>
            <a:pPr marL="344487" lvl="1" indent="0">
              <a:buNone/>
            </a:pPr>
            <a:endParaRPr lang="zh-TW" altLang="en-US" dirty="0"/>
          </a:p>
          <a:p>
            <a:pPr marL="344487" lvl="1" indent="0">
              <a:buNone/>
            </a:pPr>
            <a:endParaRPr lang="zh-CN" altLang="en-US" sz="2400" dirty="0">
              <a:ea typeface="PMingLiU" pitchFamily="18" charset="-120"/>
            </a:endParaRPr>
          </a:p>
          <a:p>
            <a:endParaRPr lang="en-US" altLang="zh-CN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B6E938-F165-4162-BC0A-399F29B2CE78}" type="slidenum">
              <a:rPr lang="en-US" altLang="en-US" smtClean="0"/>
              <a:pPr>
                <a:defRPr/>
              </a:pPr>
              <a:t>24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872649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600" dirty="0" smtClean="0">
                <a:ea typeface="PMingLiU" pitchFamily="18" charset="-120"/>
              </a:rPr>
              <a:t>学</a:t>
            </a:r>
            <a:r>
              <a:rPr lang="zh-TW" altLang="en-US" sz="3600" dirty="0">
                <a:ea typeface="PMingLiU" pitchFamily="18" charset="-120"/>
              </a:rPr>
              <a:t>生才能发展</a:t>
            </a:r>
            <a:r>
              <a:rPr lang="zh-TW" altLang="en-US" sz="3600" dirty="0" smtClean="0">
                <a:ea typeface="PMingLiU" pitchFamily="18" charset="-120"/>
              </a:rPr>
              <a:t>成果</a:t>
            </a:r>
            <a:r>
              <a:rPr lang="zh-CN" altLang="en-US" sz="3600" dirty="0" smtClean="0"/>
              <a:t>变</a:t>
            </a:r>
            <a:r>
              <a:rPr lang="zh-CN" altLang="en-US" sz="3600" dirty="0" smtClean="0"/>
              <a:t>化</a:t>
            </a:r>
            <a:r>
              <a:rPr lang="en-US" altLang="zh-CN" sz="3600" dirty="0" smtClean="0"/>
              <a:t>(</a:t>
            </a:r>
            <a:r>
              <a:rPr lang="zh-CN" altLang="en-US" sz="3600" dirty="0" smtClean="0">
                <a:ea typeface="PMingLiU" pitchFamily="18" charset="-120"/>
              </a:rPr>
              <a:t>课程</a:t>
            </a:r>
            <a:r>
              <a:rPr lang="en-US" altLang="zh-CN" sz="3600" dirty="0" smtClean="0">
                <a:ea typeface="PMingLiU" pitchFamily="18" charset="-120"/>
              </a:rPr>
              <a:t>A)</a:t>
            </a:r>
            <a:endParaRPr lang="en-US" altLang="en-US" sz="36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5FB3D9-A88F-4B7E-886C-88D0AA6C8653}" type="slidenum">
              <a:rPr lang="en-US" altLang="en-US" smtClean="0"/>
              <a:pPr>
                <a:defRPr/>
              </a:pPr>
              <a:t>25</a:t>
            </a:fld>
            <a:endParaRPr lang="en-US" alt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1676400" y="1508161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800" b="1" dirty="0"/>
              <a:t>第一学年</a:t>
            </a:r>
            <a:endParaRPr lang="en-US" sz="1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339910" y="1508161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800" b="1" dirty="0"/>
              <a:t>毕</a:t>
            </a:r>
            <a:r>
              <a:rPr lang="zh-TW" altLang="en-US" sz="1800" b="1" dirty="0" smtClean="0"/>
              <a:t>业年</a:t>
            </a:r>
            <a:endParaRPr lang="en-US" sz="1800" b="1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10278" y="4800600"/>
            <a:ext cx="6514522" cy="980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17"/>
          <p:cNvSpPr/>
          <p:nvPr/>
        </p:nvSpPr>
        <p:spPr>
          <a:xfrm>
            <a:off x="5140325" y="5029200"/>
            <a:ext cx="1565275" cy="211404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6669502" y="4953000"/>
            <a:ext cx="255069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dirty="0">
                <a:solidFill>
                  <a:srgbClr val="7030A0"/>
                </a:solidFill>
                <a:latin typeface="PMingLiU" panose="02020500000000000000" pitchFamily="18" charset="-120"/>
                <a:ea typeface="PMingLiU" panose="02020500000000000000" pitchFamily="18" charset="-120"/>
                <a:cs typeface="Times New Roman" panose="02020603050405020304" pitchFamily="18" charset="0"/>
              </a:rPr>
              <a:t>例如</a:t>
            </a:r>
            <a:r>
              <a:rPr lang="en-US" altLang="zh-CN" sz="1600" b="1" dirty="0">
                <a:solidFill>
                  <a:srgbClr val="7030A0"/>
                </a:solidFill>
                <a:latin typeface="PMingLiU" panose="02020500000000000000" pitchFamily="18" charset="-120"/>
                <a:ea typeface="PMingLiU" panose="02020500000000000000" pitchFamily="18" charset="-120"/>
                <a:cs typeface="Times New Roman" panose="02020603050405020304" pitchFamily="18" charset="0"/>
              </a:rPr>
              <a:t>:</a:t>
            </a:r>
            <a:r>
              <a:rPr lang="zh-CN" altLang="en-US" sz="1600" b="1" dirty="0">
                <a:solidFill>
                  <a:srgbClr val="7030A0"/>
                </a:solidFill>
                <a:latin typeface="PMingLiU" panose="02020500000000000000" pitchFamily="18" charset="-120"/>
                <a:ea typeface="PMingLiU" panose="02020500000000000000" pitchFamily="18" charset="-120"/>
                <a:cs typeface="Times New Roman" panose="02020603050405020304" pitchFamily="18" charset="0"/>
              </a:rPr>
              <a:t>人际关系与小组合作</a:t>
            </a:r>
            <a:endParaRPr lang="en-US" sz="1600" b="1" dirty="0">
              <a:solidFill>
                <a:srgbClr val="7030A0"/>
              </a:solidFill>
              <a:latin typeface="PMingLiU" panose="02020500000000000000" pitchFamily="18" charset="-120"/>
              <a:ea typeface="PMingLiU" panose="02020500000000000000" pitchFamily="18" charset="-120"/>
              <a:cs typeface="Times New Roman" panose="02020603050405020304" pitchFamily="18" charset="0"/>
            </a:endParaRP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5801" y="6019800"/>
            <a:ext cx="2667000" cy="373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7451368" y="6030816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>
                <a:solidFill>
                  <a:srgbClr val="CC0066"/>
                </a:solidFill>
              </a:rPr>
              <a:t>回收率低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948520"/>
            <a:ext cx="4526525" cy="2852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Straight Arrow Connector 11"/>
          <p:cNvCxnSpPr/>
          <p:nvPr/>
        </p:nvCxnSpPr>
        <p:spPr>
          <a:xfrm flipV="1">
            <a:off x="2705100" y="3200400"/>
            <a:ext cx="0" cy="396875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2362200" y="3628893"/>
            <a:ext cx="6858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TW" sz="1800" b="1" dirty="0" smtClean="0">
                <a:solidFill>
                  <a:srgbClr val="7030A0"/>
                </a:solidFill>
                <a:latin typeface="+mn-lt"/>
              </a:rPr>
              <a:t>C7</a:t>
            </a:r>
            <a:endParaRPr lang="en-US" sz="1800" b="1" dirty="0">
              <a:solidFill>
                <a:srgbClr val="7030A0"/>
              </a:solidFill>
              <a:latin typeface="+mn-lt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95800" y="1882199"/>
            <a:ext cx="4615583" cy="2918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4" name="Straight Arrow Connector 13"/>
          <p:cNvCxnSpPr/>
          <p:nvPr/>
        </p:nvCxnSpPr>
        <p:spPr>
          <a:xfrm flipV="1">
            <a:off x="7962900" y="3276600"/>
            <a:ext cx="0" cy="396875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7620000" y="3733800"/>
            <a:ext cx="6858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TW" sz="1800" b="1" dirty="0" smtClean="0">
                <a:solidFill>
                  <a:srgbClr val="7030A0"/>
                </a:solidFill>
                <a:latin typeface="+mn-lt"/>
              </a:rPr>
              <a:t>C7</a:t>
            </a:r>
            <a:endParaRPr lang="en-US" sz="1800" b="1" dirty="0">
              <a:solidFill>
                <a:srgbClr val="7030A0"/>
              </a:solidFill>
              <a:latin typeface="+mn-lt"/>
            </a:endParaRPr>
          </a:p>
        </p:txBody>
      </p:sp>
      <p:sp>
        <p:nvSpPr>
          <p:cNvPr id="8" name="Oval 7"/>
          <p:cNvSpPr/>
          <p:nvPr/>
        </p:nvSpPr>
        <p:spPr>
          <a:xfrm>
            <a:off x="8666480" y="4495800"/>
            <a:ext cx="401320" cy="397877"/>
          </a:xfrm>
          <a:prstGeom prst="ellipse">
            <a:avLst/>
          </a:prstGeom>
          <a:noFill/>
          <a:ln>
            <a:solidFill>
              <a:srgbClr val="CC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8305800" y="4953000"/>
            <a:ext cx="485140" cy="1126123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575903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5" grpId="0"/>
      <p:bldP spid="11" grpId="0"/>
      <p:bldP spid="13" grpId="0"/>
      <p:bldP spid="15" grpId="0"/>
      <p:bldP spid="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600" dirty="0" smtClean="0"/>
              <a:t>要</a:t>
            </a:r>
            <a:r>
              <a:rPr lang="zh-TW" altLang="en-US" sz="3600" dirty="0"/>
              <a:t>注意范畴</a:t>
            </a:r>
            <a:endParaRPr lang="en-US" altLang="en-US" sz="36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5FB3D9-A88F-4B7E-886C-88D0AA6C8653}" type="slidenum">
              <a:rPr lang="en-US" altLang="en-US" smtClean="0"/>
              <a:pPr>
                <a:defRPr/>
              </a:pPr>
              <a:t>26</a:t>
            </a:fld>
            <a:endParaRPr lang="en-US" altLang="en-US" dirty="0"/>
          </a:p>
        </p:txBody>
      </p:sp>
      <p:sp>
        <p:nvSpPr>
          <p:cNvPr id="22" name="Content Placeholder 2"/>
          <p:cNvSpPr>
            <a:spLocks noGrp="1"/>
          </p:cNvSpPr>
          <p:nvPr>
            <p:ph idx="1"/>
          </p:nvPr>
        </p:nvSpPr>
        <p:spPr>
          <a:xfrm>
            <a:off x="533400" y="1219200"/>
            <a:ext cx="8229600" cy="5486400"/>
          </a:xfrm>
        </p:spPr>
        <p:txBody>
          <a:bodyPr/>
          <a:lstStyle/>
          <a:p>
            <a:r>
              <a:rPr lang="zh-CN" altLang="en-US" dirty="0" smtClean="0">
                <a:latin typeface="PMingLiU" panose="02020500000000000000" pitchFamily="18" charset="-120"/>
                <a:ea typeface="PMingLiU" panose="02020500000000000000" pitchFamily="18" charset="-120"/>
              </a:rPr>
              <a:t>人际关系与小组合作 </a:t>
            </a:r>
            <a:endParaRPr lang="en-US" altLang="zh-CN" dirty="0" smtClean="0">
              <a:latin typeface="PMingLiU" panose="02020500000000000000" pitchFamily="18" charset="-120"/>
              <a:ea typeface="PMingLiU" panose="02020500000000000000" pitchFamily="18" charset="-120"/>
            </a:endParaRPr>
          </a:p>
          <a:p>
            <a:pPr lvl="1"/>
            <a:r>
              <a:rPr lang="zh-CN" altLang="en-US" dirty="0" smtClean="0">
                <a:latin typeface="PMingLiU" panose="02020500000000000000" pitchFamily="18" charset="-120"/>
                <a:ea typeface="PMingLiU" panose="02020500000000000000" pitchFamily="18" charset="-120"/>
              </a:rPr>
              <a:t>课</a:t>
            </a:r>
            <a:r>
              <a:rPr lang="zh-CN" altLang="en-US" dirty="0">
                <a:latin typeface="PMingLiU" panose="02020500000000000000" pitchFamily="18" charset="-120"/>
                <a:ea typeface="PMingLiU" panose="02020500000000000000" pitchFamily="18" charset="-120"/>
              </a:rPr>
              <a:t>程使我学会在小组中有效地与人合作 </a:t>
            </a:r>
            <a:endParaRPr lang="en-US" altLang="zh-CN" dirty="0" smtClean="0">
              <a:latin typeface="PMingLiU" panose="02020500000000000000" pitchFamily="18" charset="-120"/>
              <a:ea typeface="PMingLiU" panose="02020500000000000000" pitchFamily="18" charset="-120"/>
            </a:endParaRPr>
          </a:p>
          <a:p>
            <a:pPr lvl="1"/>
            <a:r>
              <a:rPr lang="zh-CN" altLang="en-US" dirty="0" smtClean="0">
                <a:latin typeface="PMingLiU" panose="02020500000000000000" pitchFamily="18" charset="-120"/>
                <a:ea typeface="PMingLiU" panose="02020500000000000000" pitchFamily="18" charset="-120"/>
              </a:rPr>
              <a:t>课</a:t>
            </a:r>
            <a:r>
              <a:rPr lang="zh-CN" altLang="en-US" dirty="0">
                <a:latin typeface="PMingLiU" panose="02020500000000000000" pitchFamily="18" charset="-120"/>
                <a:ea typeface="PMingLiU" panose="02020500000000000000" pitchFamily="18" charset="-120"/>
              </a:rPr>
              <a:t>程使我有信心跟不同类型的人相</a:t>
            </a:r>
            <a:r>
              <a:rPr lang="zh-CN" altLang="en-US" dirty="0" smtClean="0">
                <a:latin typeface="PMingLiU" panose="02020500000000000000" pitchFamily="18" charset="-120"/>
                <a:ea typeface="PMingLiU" panose="02020500000000000000" pitchFamily="18" charset="-120"/>
              </a:rPr>
              <a:t>处</a:t>
            </a:r>
            <a:endParaRPr lang="en-US" altLang="zh-CN" dirty="0" smtClean="0">
              <a:latin typeface="PMingLiU" panose="02020500000000000000" pitchFamily="18" charset="-120"/>
              <a:ea typeface="PMingLiU" panose="02020500000000000000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85731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600" dirty="0" smtClean="0">
                <a:ea typeface="PMingLiU" pitchFamily="18" charset="-120"/>
              </a:rPr>
              <a:t>学</a:t>
            </a:r>
            <a:r>
              <a:rPr lang="zh-TW" altLang="en-US" sz="3600" dirty="0">
                <a:ea typeface="PMingLiU" pitchFamily="18" charset="-120"/>
              </a:rPr>
              <a:t>生才能发展</a:t>
            </a:r>
            <a:r>
              <a:rPr lang="zh-TW" altLang="en-US" sz="3600" dirty="0" smtClean="0">
                <a:ea typeface="PMingLiU" pitchFamily="18" charset="-120"/>
              </a:rPr>
              <a:t>成果</a:t>
            </a:r>
            <a:r>
              <a:rPr lang="zh-CN" altLang="en-US" sz="3600" dirty="0" smtClean="0"/>
              <a:t>变化</a:t>
            </a:r>
            <a:r>
              <a:rPr lang="zh-TW" altLang="en-US" sz="3600" dirty="0" smtClean="0"/>
              <a:t> </a:t>
            </a:r>
            <a:r>
              <a:rPr lang="en-US" altLang="zh-TW" sz="3600" dirty="0" smtClean="0"/>
              <a:t>(</a:t>
            </a:r>
            <a:r>
              <a:rPr lang="zh-CN" altLang="en-US" sz="3600" dirty="0" smtClean="0"/>
              <a:t>大学整体</a:t>
            </a:r>
            <a:r>
              <a:rPr lang="en-US" altLang="zh-TW" sz="3600" dirty="0" smtClean="0"/>
              <a:t>)</a:t>
            </a:r>
            <a:endParaRPr lang="en-US" altLang="en-US" sz="36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5FB3D9-A88F-4B7E-886C-88D0AA6C8653}" type="slidenum">
              <a:rPr lang="en-US" altLang="en-US" smtClean="0"/>
              <a:pPr>
                <a:defRPr/>
              </a:pPr>
              <a:t>27</a:t>
            </a:fld>
            <a:endParaRPr lang="en-US" alt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1676400" y="1508161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800" b="1" dirty="0"/>
              <a:t>第一学年</a:t>
            </a:r>
            <a:endParaRPr lang="en-US" sz="1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339910" y="1508161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800" b="1" dirty="0"/>
              <a:t>毕</a:t>
            </a:r>
            <a:r>
              <a:rPr lang="zh-TW" altLang="en-US" sz="1800" b="1" dirty="0" smtClean="0"/>
              <a:t>业年</a:t>
            </a:r>
            <a:endParaRPr lang="en-US" sz="1800" b="1" dirty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50000"/>
          <a:stretch/>
        </p:blipFill>
        <p:spPr bwMode="auto">
          <a:xfrm>
            <a:off x="685800" y="6019801"/>
            <a:ext cx="3506867" cy="2186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71600" y="4867296"/>
            <a:ext cx="6553200" cy="97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17"/>
          <p:cNvSpPr/>
          <p:nvPr/>
        </p:nvSpPr>
        <p:spPr>
          <a:xfrm>
            <a:off x="5140325" y="5062954"/>
            <a:ext cx="1565275" cy="194846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6669502" y="4953000"/>
            <a:ext cx="255069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dirty="0">
                <a:solidFill>
                  <a:srgbClr val="7030A0"/>
                </a:solidFill>
                <a:latin typeface="PMingLiU" panose="02020500000000000000" pitchFamily="18" charset="-120"/>
                <a:ea typeface="PMingLiU" panose="02020500000000000000" pitchFamily="18" charset="-120"/>
                <a:cs typeface="Times New Roman" panose="02020603050405020304" pitchFamily="18" charset="0"/>
              </a:rPr>
              <a:t>例如</a:t>
            </a:r>
            <a:r>
              <a:rPr lang="en-US" altLang="zh-CN" sz="1600" b="1" dirty="0">
                <a:solidFill>
                  <a:srgbClr val="7030A0"/>
                </a:solidFill>
                <a:latin typeface="PMingLiU" panose="02020500000000000000" pitchFamily="18" charset="-120"/>
                <a:ea typeface="PMingLiU" panose="02020500000000000000" pitchFamily="18" charset="-120"/>
                <a:cs typeface="Times New Roman" panose="02020603050405020304" pitchFamily="18" charset="0"/>
              </a:rPr>
              <a:t>:</a:t>
            </a:r>
            <a:r>
              <a:rPr lang="zh-CN" altLang="en-US" sz="1600" b="1" dirty="0">
                <a:solidFill>
                  <a:srgbClr val="7030A0"/>
                </a:solidFill>
                <a:latin typeface="PMingLiU" panose="02020500000000000000" pitchFamily="18" charset="-120"/>
                <a:ea typeface="PMingLiU" panose="02020500000000000000" pitchFamily="18" charset="-120"/>
                <a:cs typeface="Times New Roman" panose="02020603050405020304" pitchFamily="18" charset="0"/>
              </a:rPr>
              <a:t>人际关系与小组合作</a:t>
            </a:r>
            <a:endParaRPr lang="en-US" sz="1600" b="1" dirty="0">
              <a:solidFill>
                <a:srgbClr val="7030A0"/>
              </a:solidFill>
              <a:latin typeface="PMingLiU" panose="02020500000000000000" pitchFamily="18" charset="-120"/>
              <a:ea typeface="PMingLiU" panose="02020500000000000000" pitchFamily="18" charset="-120"/>
              <a:cs typeface="Times New Roman" panose="02020603050405020304" pitchFamily="18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5140325" y="4876800"/>
            <a:ext cx="1565275" cy="186154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6669502" y="4724400"/>
            <a:ext cx="14734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b="1" dirty="0">
                <a:solidFill>
                  <a:srgbClr val="00B0F0"/>
                </a:solidFill>
              </a:rPr>
              <a:t>例如</a:t>
            </a:r>
            <a:r>
              <a:rPr lang="en-US" sz="1600" b="1" dirty="0">
                <a:solidFill>
                  <a:srgbClr val="00B0F0"/>
                </a:solidFill>
              </a:rPr>
              <a:t>:</a:t>
            </a:r>
            <a:r>
              <a:rPr lang="zh-TW" altLang="en-US" sz="1600" b="1" dirty="0">
                <a:solidFill>
                  <a:srgbClr val="00B0F0"/>
                </a:solidFill>
              </a:rPr>
              <a:t>沟通技巧</a:t>
            </a:r>
            <a:endParaRPr lang="en-US" sz="1600" b="1" dirty="0">
              <a:solidFill>
                <a:srgbClr val="00B0F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339"/>
          <a:stretch/>
        </p:blipFill>
        <p:spPr bwMode="auto">
          <a:xfrm>
            <a:off x="0" y="1905001"/>
            <a:ext cx="4648200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0" name="Straight Arrow Connector 19"/>
          <p:cNvCxnSpPr/>
          <p:nvPr/>
        </p:nvCxnSpPr>
        <p:spPr>
          <a:xfrm flipV="1">
            <a:off x="1790700" y="3200400"/>
            <a:ext cx="0" cy="396875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3924300" y="3048000"/>
            <a:ext cx="0" cy="396875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1447800" y="3628893"/>
            <a:ext cx="685800" cy="36933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TW" sz="1800" b="1" dirty="0" smtClean="0">
                <a:solidFill>
                  <a:srgbClr val="00B0F0"/>
                </a:solidFill>
                <a:latin typeface="+mn-lt"/>
              </a:rPr>
              <a:t>C6</a:t>
            </a:r>
            <a:endParaRPr lang="en-US" sz="1800" b="1" dirty="0">
              <a:solidFill>
                <a:srgbClr val="00B0F0"/>
              </a:solidFill>
              <a:latin typeface="+mn-lt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581400" y="3476493"/>
            <a:ext cx="6858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TW" sz="1800" b="1" dirty="0" smtClean="0">
                <a:solidFill>
                  <a:srgbClr val="7030A0"/>
                </a:solidFill>
                <a:latin typeface="+mn-lt"/>
              </a:rPr>
              <a:t>C7</a:t>
            </a:r>
            <a:endParaRPr lang="en-US" sz="1800" b="1" dirty="0">
              <a:solidFill>
                <a:srgbClr val="7030A0"/>
              </a:solidFill>
              <a:latin typeface="+mn-lt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5586"/>
          <a:stretch/>
        </p:blipFill>
        <p:spPr bwMode="auto">
          <a:xfrm>
            <a:off x="4572000" y="1981200"/>
            <a:ext cx="4506261" cy="2661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3" name="Straight Arrow Connector 22"/>
          <p:cNvCxnSpPr/>
          <p:nvPr/>
        </p:nvCxnSpPr>
        <p:spPr>
          <a:xfrm flipV="1">
            <a:off x="6362700" y="3048000"/>
            <a:ext cx="0" cy="396875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6019800" y="3476493"/>
            <a:ext cx="685800" cy="36933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TW" sz="1800" b="1" dirty="0" smtClean="0">
                <a:solidFill>
                  <a:srgbClr val="00B0F0"/>
                </a:solidFill>
                <a:latin typeface="+mn-lt"/>
              </a:rPr>
              <a:t>C6</a:t>
            </a:r>
            <a:endParaRPr lang="en-US" sz="1800" b="1" dirty="0">
              <a:solidFill>
                <a:srgbClr val="00B0F0"/>
              </a:solidFill>
              <a:latin typeface="+mn-lt"/>
            </a:endParaRPr>
          </a:p>
        </p:txBody>
      </p:sp>
      <p:cxnSp>
        <p:nvCxnSpPr>
          <p:cNvPr id="14" name="Straight Arrow Connector 13"/>
          <p:cNvCxnSpPr/>
          <p:nvPr/>
        </p:nvCxnSpPr>
        <p:spPr>
          <a:xfrm flipV="1">
            <a:off x="8267700" y="2895600"/>
            <a:ext cx="0" cy="396875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7924800" y="3352800"/>
            <a:ext cx="6858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TW" sz="1800" b="1" dirty="0" smtClean="0">
                <a:solidFill>
                  <a:srgbClr val="7030A0"/>
                </a:solidFill>
                <a:latin typeface="+mn-lt"/>
              </a:rPr>
              <a:t>C7</a:t>
            </a:r>
            <a:endParaRPr lang="en-US" sz="1800" b="1" dirty="0">
              <a:solidFill>
                <a:srgbClr val="7030A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90054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5" grpId="0"/>
      <p:bldP spid="25" grpId="0" animBg="1"/>
      <p:bldP spid="26" grpId="0"/>
      <p:bldP spid="21" grpId="0"/>
      <p:bldP spid="13" grpId="0"/>
      <p:bldP spid="24" grpId="0"/>
      <p:bldP spid="1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200" dirty="0" smtClean="0">
                <a:ea typeface="PMingLiU" pitchFamily="18" charset="-120"/>
              </a:rPr>
              <a:t>学</a:t>
            </a:r>
            <a:r>
              <a:rPr lang="zh-TW" altLang="en-US" sz="3200" dirty="0">
                <a:ea typeface="PMingLiU" pitchFamily="18" charset="-120"/>
              </a:rPr>
              <a:t>生才能发展成果</a:t>
            </a:r>
            <a:r>
              <a:rPr lang="zh-CN" altLang="en-US" sz="3200" dirty="0"/>
              <a:t>变化</a:t>
            </a:r>
            <a:r>
              <a:rPr lang="zh-TW" altLang="en-US" sz="3200" dirty="0"/>
              <a:t> </a:t>
            </a:r>
            <a:r>
              <a:rPr lang="en-US" altLang="zh-TW" sz="3200" dirty="0"/>
              <a:t>(</a:t>
            </a:r>
            <a:r>
              <a:rPr lang="zh-CN" altLang="en-US" sz="3200" dirty="0">
                <a:ea typeface="PMingLiU" pitchFamily="18" charset="-120"/>
              </a:rPr>
              <a:t>所属学院整体</a:t>
            </a:r>
            <a:r>
              <a:rPr lang="en-US" altLang="zh-TW" sz="3200" dirty="0"/>
              <a:t>)</a:t>
            </a:r>
            <a:endParaRPr lang="en-US" altLang="en-US" sz="32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5FB3D9-A88F-4B7E-886C-88D0AA6C8653}" type="slidenum">
              <a:rPr lang="en-US" altLang="en-US" smtClean="0"/>
              <a:pPr>
                <a:defRPr/>
              </a:pPr>
              <a:t>28</a:t>
            </a:fld>
            <a:endParaRPr lang="en-US" alt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1676400" y="1508161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800" b="1" dirty="0"/>
              <a:t>第一学年</a:t>
            </a:r>
            <a:endParaRPr lang="en-US" sz="1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339910" y="1508161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800" b="1" dirty="0"/>
              <a:t>毕</a:t>
            </a:r>
            <a:r>
              <a:rPr lang="zh-TW" altLang="en-US" sz="1800" b="1" dirty="0" smtClean="0"/>
              <a:t>业年</a:t>
            </a:r>
            <a:endParaRPr lang="en-US" sz="1800" b="1" dirty="0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50000"/>
          <a:stretch/>
        </p:blipFill>
        <p:spPr bwMode="auto">
          <a:xfrm>
            <a:off x="685800" y="6019800"/>
            <a:ext cx="3400187" cy="1875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71600" y="4832409"/>
            <a:ext cx="6553200" cy="9587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 24"/>
          <p:cNvSpPr/>
          <p:nvPr/>
        </p:nvSpPr>
        <p:spPr>
          <a:xfrm>
            <a:off x="5140325" y="4876800"/>
            <a:ext cx="1565275" cy="186154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6669502" y="4724400"/>
            <a:ext cx="14734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b="1" dirty="0">
                <a:solidFill>
                  <a:srgbClr val="00B0F0"/>
                </a:solidFill>
              </a:rPr>
              <a:t>例如</a:t>
            </a:r>
            <a:r>
              <a:rPr lang="en-US" sz="1600" b="1" dirty="0">
                <a:solidFill>
                  <a:srgbClr val="00B0F0"/>
                </a:solidFill>
              </a:rPr>
              <a:t>:</a:t>
            </a:r>
            <a:r>
              <a:rPr lang="zh-TW" altLang="en-US" sz="1600" b="1" dirty="0">
                <a:solidFill>
                  <a:srgbClr val="00B0F0"/>
                </a:solidFill>
              </a:rPr>
              <a:t>沟通技巧</a:t>
            </a:r>
            <a:endParaRPr lang="en-US" sz="1600" b="1" dirty="0">
              <a:solidFill>
                <a:srgbClr val="00B0F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669502" y="4953000"/>
            <a:ext cx="255069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dirty="0">
                <a:solidFill>
                  <a:srgbClr val="7030A0"/>
                </a:solidFill>
                <a:latin typeface="PMingLiU" panose="02020500000000000000" pitchFamily="18" charset="-120"/>
                <a:ea typeface="PMingLiU" panose="02020500000000000000" pitchFamily="18" charset="-120"/>
                <a:cs typeface="Times New Roman" panose="02020603050405020304" pitchFamily="18" charset="0"/>
              </a:rPr>
              <a:t>例如</a:t>
            </a:r>
            <a:r>
              <a:rPr lang="en-US" altLang="zh-CN" sz="1600" b="1" dirty="0">
                <a:solidFill>
                  <a:srgbClr val="7030A0"/>
                </a:solidFill>
                <a:latin typeface="PMingLiU" panose="02020500000000000000" pitchFamily="18" charset="-120"/>
                <a:ea typeface="PMingLiU" panose="02020500000000000000" pitchFamily="18" charset="-120"/>
                <a:cs typeface="Times New Roman" panose="02020603050405020304" pitchFamily="18" charset="0"/>
              </a:rPr>
              <a:t>:</a:t>
            </a:r>
            <a:r>
              <a:rPr lang="zh-CN" altLang="en-US" sz="1600" b="1" dirty="0">
                <a:solidFill>
                  <a:srgbClr val="7030A0"/>
                </a:solidFill>
                <a:latin typeface="PMingLiU" panose="02020500000000000000" pitchFamily="18" charset="-120"/>
                <a:ea typeface="PMingLiU" panose="02020500000000000000" pitchFamily="18" charset="-120"/>
                <a:cs typeface="Times New Roman" panose="02020603050405020304" pitchFamily="18" charset="0"/>
              </a:rPr>
              <a:t>人际关系与小组合作</a:t>
            </a:r>
            <a:endParaRPr lang="en-US" sz="1600" b="1" dirty="0">
              <a:solidFill>
                <a:srgbClr val="7030A0"/>
              </a:solidFill>
              <a:latin typeface="PMingLiU" panose="02020500000000000000" pitchFamily="18" charset="-120"/>
              <a:ea typeface="PMingLiU" panose="02020500000000000000" pitchFamily="18" charset="-120"/>
              <a:cs typeface="Times New Roman" panose="02020603050405020304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140325" y="5062954"/>
            <a:ext cx="1565275" cy="177650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5418"/>
          <a:stretch/>
        </p:blipFill>
        <p:spPr bwMode="auto">
          <a:xfrm>
            <a:off x="0" y="1893931"/>
            <a:ext cx="4650671" cy="2749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Straight Arrow Connector 11"/>
          <p:cNvCxnSpPr/>
          <p:nvPr/>
        </p:nvCxnSpPr>
        <p:spPr>
          <a:xfrm flipV="1">
            <a:off x="3771900" y="3048000"/>
            <a:ext cx="0" cy="396875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3429000" y="3476493"/>
            <a:ext cx="6858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TW" sz="1800" b="1" dirty="0" smtClean="0">
                <a:solidFill>
                  <a:srgbClr val="7030A0"/>
                </a:solidFill>
                <a:latin typeface="+mn-lt"/>
              </a:rPr>
              <a:t>C7</a:t>
            </a:r>
            <a:endParaRPr lang="en-US" sz="1800" b="1" dirty="0">
              <a:solidFill>
                <a:srgbClr val="7030A0"/>
              </a:solidFill>
              <a:latin typeface="+mn-lt"/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 flipV="1">
            <a:off x="1333500" y="3276600"/>
            <a:ext cx="0" cy="396875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990600" y="3705093"/>
            <a:ext cx="685800" cy="36933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TW" sz="1800" b="1" dirty="0" smtClean="0">
                <a:solidFill>
                  <a:srgbClr val="00B0F0"/>
                </a:solidFill>
                <a:latin typeface="+mn-lt"/>
              </a:rPr>
              <a:t>C6</a:t>
            </a:r>
            <a:endParaRPr lang="en-US" sz="1800" b="1" dirty="0">
              <a:solidFill>
                <a:srgbClr val="00B0F0"/>
              </a:solidFill>
              <a:latin typeface="+mn-lt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5556"/>
          <a:stretch/>
        </p:blipFill>
        <p:spPr bwMode="auto">
          <a:xfrm>
            <a:off x="4663711" y="1981201"/>
            <a:ext cx="4489617" cy="2661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3" name="Straight Arrow Connector 22"/>
          <p:cNvCxnSpPr/>
          <p:nvPr/>
        </p:nvCxnSpPr>
        <p:spPr>
          <a:xfrm flipV="1">
            <a:off x="5524500" y="3124200"/>
            <a:ext cx="0" cy="396875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5181600" y="3552693"/>
            <a:ext cx="685800" cy="36933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TW" sz="1800" b="1" dirty="0" smtClean="0">
                <a:solidFill>
                  <a:srgbClr val="00B0F0"/>
                </a:solidFill>
                <a:latin typeface="+mn-lt"/>
              </a:rPr>
              <a:t>C6</a:t>
            </a:r>
            <a:endParaRPr lang="en-US" sz="1800" b="1" dirty="0">
              <a:solidFill>
                <a:srgbClr val="00B0F0"/>
              </a:solidFill>
              <a:latin typeface="+mn-lt"/>
            </a:endParaRPr>
          </a:p>
        </p:txBody>
      </p:sp>
      <p:cxnSp>
        <p:nvCxnSpPr>
          <p:cNvPr id="14" name="Straight Arrow Connector 13"/>
          <p:cNvCxnSpPr/>
          <p:nvPr/>
        </p:nvCxnSpPr>
        <p:spPr>
          <a:xfrm flipV="1">
            <a:off x="8343900" y="2971800"/>
            <a:ext cx="0" cy="396875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8001000" y="3429000"/>
            <a:ext cx="6858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TW" sz="1800" b="1" dirty="0" smtClean="0">
                <a:solidFill>
                  <a:srgbClr val="7030A0"/>
                </a:solidFill>
                <a:latin typeface="+mn-lt"/>
              </a:rPr>
              <a:t>C7</a:t>
            </a:r>
            <a:endParaRPr lang="en-US" sz="1800" b="1" dirty="0">
              <a:solidFill>
                <a:srgbClr val="7030A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63121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/>
      <p:bldP spid="5" grpId="0"/>
      <p:bldP spid="18" grpId="0" animBg="1"/>
      <p:bldP spid="13" grpId="0"/>
      <p:bldP spid="22" grpId="0"/>
      <p:bldP spid="24" grpId="0"/>
      <p:bldP spid="1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200" dirty="0" smtClean="0">
                <a:ea typeface="PMingLiU" pitchFamily="18" charset="-120"/>
              </a:rPr>
              <a:t>学</a:t>
            </a:r>
            <a:r>
              <a:rPr lang="zh-TW" altLang="en-US" sz="3200" dirty="0">
                <a:ea typeface="PMingLiU" pitchFamily="18" charset="-120"/>
              </a:rPr>
              <a:t>生才能发展</a:t>
            </a:r>
            <a:r>
              <a:rPr lang="zh-TW" altLang="en-US" sz="3200" dirty="0" smtClean="0">
                <a:ea typeface="PMingLiU" pitchFamily="18" charset="-120"/>
              </a:rPr>
              <a:t>成果</a:t>
            </a:r>
            <a:r>
              <a:rPr lang="en-US" altLang="zh-TW" sz="3200" dirty="0" smtClean="0">
                <a:ea typeface="PMingLiU" pitchFamily="18" charset="-120"/>
              </a:rPr>
              <a:t>(</a:t>
            </a:r>
            <a:r>
              <a:rPr lang="zh-CN" altLang="en-US" sz="3200" dirty="0" smtClean="0">
                <a:ea typeface="PMingLiU" pitchFamily="18" charset="-120"/>
              </a:rPr>
              <a:t>与</a:t>
            </a:r>
            <a:r>
              <a:rPr lang="zh-CN" altLang="en-US" sz="3200" dirty="0">
                <a:ea typeface="PMingLiU" pitchFamily="18" charset="-120"/>
              </a:rPr>
              <a:t>大学</a:t>
            </a:r>
            <a:r>
              <a:rPr lang="zh-CN" altLang="en-US" sz="3200" dirty="0" smtClean="0">
                <a:ea typeface="PMingLiU" pitchFamily="18" charset="-120"/>
              </a:rPr>
              <a:t>整体比较</a:t>
            </a:r>
            <a:r>
              <a:rPr lang="en-US" altLang="zh-CN" sz="3200" dirty="0" smtClean="0">
                <a:ea typeface="PMingLiU" pitchFamily="18" charset="-120"/>
              </a:rPr>
              <a:t>)(Y1)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zh-CN" altLang="en-US" sz="3200" dirty="0">
                <a:ea typeface="PMingLiU" pitchFamily="18" charset="-120"/>
              </a:rPr>
              <a:t/>
            </a:r>
            <a:br>
              <a:rPr lang="zh-CN" altLang="en-US" sz="3200" dirty="0">
                <a:ea typeface="PMingLiU" pitchFamily="18" charset="-120"/>
              </a:rPr>
            </a:br>
            <a:r>
              <a:rPr lang="zh-TW" altLang="en-US" sz="3200" dirty="0" smtClean="0">
                <a:ea typeface="PMingLiU" pitchFamily="18" charset="-120"/>
              </a:rPr>
              <a:t> </a:t>
            </a:r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B6E938-F165-4162-BC0A-399F29B2CE78}" type="slidenum">
              <a:rPr lang="en-US" altLang="en-US" smtClean="0"/>
              <a:pPr>
                <a:defRPr/>
              </a:pPr>
              <a:t>29</a:t>
            </a:fld>
            <a:endParaRPr lang="en-US" altLang="en-US"/>
          </a:p>
        </p:txBody>
      </p:sp>
      <p:pic>
        <p:nvPicPr>
          <p:cNvPr id="44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950" y="988419"/>
            <a:ext cx="8382000" cy="4421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4648201" y="2133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86777" y="4732337"/>
            <a:ext cx="7848599" cy="4492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5181600" y="2133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743871" y="2133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6294454" y="2133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648200" y="2995028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5181599" y="2995028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5743870" y="2995028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6294453" y="2995028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4648200" y="3909428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5181599" y="3909428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5743870" y="3909428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294453" y="3909428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648200" y="4800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5181599" y="4800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5743870" y="4800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6294453" y="4800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4648200" y="2537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5181599" y="2537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5743870" y="2537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6294453" y="2537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4648200" y="34522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5181599" y="34522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5743870" y="34522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6294453" y="34522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4648200" y="4343400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5181599" y="4343400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5743870" y="4343400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6294453" y="4343400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96304" y="4275137"/>
            <a:ext cx="7848599" cy="449263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0807" y="6172200"/>
            <a:ext cx="3030407" cy="490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975347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200" dirty="0" smtClean="0">
                <a:ea typeface="PMingLiU" pitchFamily="18" charset="-120"/>
              </a:rPr>
              <a:t>学</a:t>
            </a:r>
            <a:r>
              <a:rPr lang="zh-TW" altLang="en-US" sz="3200" dirty="0">
                <a:ea typeface="PMingLiU" pitchFamily="18" charset="-120"/>
              </a:rPr>
              <a:t>生才能发展成果</a:t>
            </a:r>
            <a:r>
              <a:rPr lang="en-US" altLang="zh-TW" sz="3200" dirty="0">
                <a:ea typeface="PMingLiU" pitchFamily="18" charset="-120"/>
              </a:rPr>
              <a:t>(</a:t>
            </a:r>
            <a:r>
              <a:rPr lang="zh-CN" altLang="en-US" sz="3200" dirty="0">
                <a:ea typeface="PMingLiU" pitchFamily="18" charset="-120"/>
              </a:rPr>
              <a:t>与学院整体比较</a:t>
            </a:r>
            <a:r>
              <a:rPr lang="en-US" altLang="zh-CN" sz="3200" dirty="0" smtClean="0">
                <a:ea typeface="PMingLiU" pitchFamily="18" charset="-120"/>
              </a:rPr>
              <a:t>)</a:t>
            </a:r>
            <a:r>
              <a:rPr lang="zh-TW" altLang="en-US" sz="3200" dirty="0" smtClean="0">
                <a:ea typeface="PMingLiU" pitchFamily="18" charset="-120"/>
              </a:rPr>
              <a:t> </a:t>
            </a:r>
            <a:r>
              <a:rPr lang="en-US" altLang="zh-TW" sz="3200" dirty="0" smtClean="0">
                <a:ea typeface="PMingLiU" pitchFamily="18" charset="-120"/>
              </a:rPr>
              <a:t>(Y1)</a:t>
            </a:r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B6E938-F165-4162-BC0A-399F29B2CE78}" type="slidenum">
              <a:rPr lang="en-US" altLang="en-US" smtClean="0"/>
              <a:pPr>
                <a:defRPr/>
              </a:pPr>
              <a:t>30</a:t>
            </a:fld>
            <a:endParaRPr lang="en-US" altLang="en-US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6172200"/>
            <a:ext cx="3048000" cy="511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8600" y="990600"/>
            <a:ext cx="8458200" cy="4465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304801" y="4741811"/>
            <a:ext cx="7848599" cy="4492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304800" y="4301411"/>
            <a:ext cx="7848599" cy="449263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4678347" y="2133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211746" y="2133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774017" y="2133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324600" y="2156828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678346" y="2995028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5211745" y="2995028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5774016" y="2995028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6324599" y="3018256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678346" y="3909428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5211745" y="3909428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5774016" y="3909428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6324599" y="3932656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4678346" y="4800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5211745" y="4800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5774016" y="4800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6324599" y="4823828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4678346" y="2537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5211745" y="2537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5774016" y="2537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6324599" y="2561056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4678346" y="34522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5211745" y="34522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5774016" y="34522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6324599" y="3475456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4678346" y="4343400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5211745" y="4343400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5774016" y="4343400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6324599" y="43666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1896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200" dirty="0" smtClean="0">
                <a:ea typeface="PMingLiU" pitchFamily="18" charset="-120"/>
              </a:rPr>
              <a:t>学</a:t>
            </a:r>
            <a:r>
              <a:rPr lang="zh-TW" altLang="en-US" sz="3200" dirty="0">
                <a:ea typeface="PMingLiU" pitchFamily="18" charset="-120"/>
              </a:rPr>
              <a:t>生才能发展</a:t>
            </a:r>
            <a:r>
              <a:rPr lang="zh-TW" altLang="en-US" sz="3200" dirty="0" smtClean="0">
                <a:ea typeface="PMingLiU" pitchFamily="18" charset="-120"/>
              </a:rPr>
              <a:t>成果</a:t>
            </a:r>
            <a:r>
              <a:rPr lang="en-US" altLang="zh-TW" sz="3200" dirty="0" smtClean="0">
                <a:ea typeface="PMingLiU" pitchFamily="18" charset="-120"/>
              </a:rPr>
              <a:t>(</a:t>
            </a:r>
            <a:r>
              <a:rPr lang="zh-CN" altLang="en-US" sz="3200" dirty="0" smtClean="0">
                <a:ea typeface="PMingLiU" pitchFamily="18" charset="-120"/>
              </a:rPr>
              <a:t>与</a:t>
            </a:r>
            <a:r>
              <a:rPr lang="zh-CN" altLang="en-US" sz="3200" dirty="0">
                <a:ea typeface="PMingLiU" pitchFamily="18" charset="-120"/>
              </a:rPr>
              <a:t>大学</a:t>
            </a:r>
            <a:r>
              <a:rPr lang="zh-CN" altLang="en-US" sz="3200" dirty="0" smtClean="0">
                <a:ea typeface="PMingLiU" pitchFamily="18" charset="-120"/>
              </a:rPr>
              <a:t>整体比较</a:t>
            </a:r>
            <a:r>
              <a:rPr lang="en-US" altLang="zh-CN" sz="3200" dirty="0" smtClean="0">
                <a:ea typeface="PMingLiU" pitchFamily="18" charset="-120"/>
              </a:rPr>
              <a:t>)(Y3)</a:t>
            </a:r>
            <a:r>
              <a:rPr lang="zh-CN" altLang="en-US" sz="3200" dirty="0">
                <a:ea typeface="PMingLiU" pitchFamily="18" charset="-120"/>
              </a:rPr>
              <a:t/>
            </a:r>
            <a:br>
              <a:rPr lang="zh-CN" altLang="en-US" sz="3200" dirty="0">
                <a:ea typeface="PMingLiU" pitchFamily="18" charset="-120"/>
              </a:rPr>
            </a:br>
            <a:r>
              <a:rPr lang="zh-TW" altLang="en-US" sz="3200" dirty="0" smtClean="0">
                <a:ea typeface="PMingLiU" pitchFamily="18" charset="-120"/>
              </a:rPr>
              <a:t> </a:t>
            </a:r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B6E938-F165-4162-BC0A-399F29B2CE78}" type="slidenum">
              <a:rPr lang="en-US" altLang="en-US" smtClean="0"/>
              <a:pPr>
                <a:defRPr/>
              </a:pPr>
              <a:t>31</a:t>
            </a:fld>
            <a:endParaRPr lang="en-US" altLang="en-US"/>
          </a:p>
        </p:txBody>
      </p:sp>
      <p:pic>
        <p:nvPicPr>
          <p:cNvPr id="4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7175" y="990600"/>
            <a:ext cx="8305800" cy="4433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4648201" y="2133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181600" y="2133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743871" y="2133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6294454" y="2133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648200" y="2995028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5181599" y="2995028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5743870" y="2995028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6294453" y="2995028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4648200" y="3909428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5181599" y="3909428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5743870" y="3909428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294453" y="3909428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648200" y="4800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5181599" y="4800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5743870" y="4800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6294453" y="4800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4648200" y="2537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5181599" y="2537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5743870" y="2537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6294453" y="2537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4648200" y="34522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5181599" y="34522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5743870" y="34522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6294453" y="34522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4648200" y="4343400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5181599" y="4343400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5743870" y="4343400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6294453" y="4343400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0807" y="6172200"/>
            <a:ext cx="3030407" cy="507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" name="Oval 45"/>
          <p:cNvSpPr/>
          <p:nvPr/>
        </p:nvSpPr>
        <p:spPr>
          <a:xfrm>
            <a:off x="4572000" y="1524000"/>
            <a:ext cx="609599" cy="600075"/>
          </a:xfrm>
          <a:prstGeom prst="ellipse">
            <a:avLst/>
          </a:prstGeom>
          <a:noFill/>
          <a:ln>
            <a:solidFill>
              <a:srgbClr val="CC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29783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200" dirty="0" smtClean="0">
                <a:ea typeface="PMingLiU" pitchFamily="18" charset="-120"/>
              </a:rPr>
              <a:t>学</a:t>
            </a:r>
            <a:r>
              <a:rPr lang="zh-TW" altLang="en-US" sz="3200" dirty="0">
                <a:ea typeface="PMingLiU" pitchFamily="18" charset="-120"/>
              </a:rPr>
              <a:t>生才能发展成果</a:t>
            </a:r>
            <a:r>
              <a:rPr lang="en-US" altLang="zh-TW" sz="3200" dirty="0">
                <a:ea typeface="PMingLiU" pitchFamily="18" charset="-120"/>
              </a:rPr>
              <a:t>(</a:t>
            </a:r>
            <a:r>
              <a:rPr lang="zh-CN" altLang="en-US" sz="3200" dirty="0">
                <a:ea typeface="PMingLiU" pitchFamily="18" charset="-120"/>
              </a:rPr>
              <a:t>与学院整体比较</a:t>
            </a:r>
            <a:r>
              <a:rPr lang="en-US" altLang="zh-CN" sz="3200" dirty="0" smtClean="0">
                <a:ea typeface="PMingLiU" pitchFamily="18" charset="-120"/>
              </a:rPr>
              <a:t>)</a:t>
            </a:r>
            <a:r>
              <a:rPr lang="zh-TW" altLang="en-US" sz="3200" dirty="0" smtClean="0">
                <a:ea typeface="PMingLiU" pitchFamily="18" charset="-120"/>
              </a:rPr>
              <a:t> </a:t>
            </a:r>
            <a:r>
              <a:rPr lang="en-US" altLang="zh-TW" sz="3200" dirty="0" smtClean="0">
                <a:ea typeface="PMingLiU" pitchFamily="18" charset="-120"/>
              </a:rPr>
              <a:t>(Y3)</a:t>
            </a:r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B6E938-F165-4162-BC0A-399F29B2CE78}" type="slidenum">
              <a:rPr lang="en-US" altLang="en-US" smtClean="0"/>
              <a:pPr>
                <a:defRPr/>
              </a:pPr>
              <a:t>32</a:t>
            </a:fld>
            <a:endParaRPr lang="en-US" altLang="en-US"/>
          </a:p>
        </p:txBody>
      </p:sp>
      <p:pic>
        <p:nvPicPr>
          <p:cNvPr id="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8600" y="990600"/>
            <a:ext cx="8382000" cy="4446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4678347" y="2133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211746" y="2133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774017" y="2133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324600" y="2133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678346" y="2995028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5211745" y="2995028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5774016" y="2995028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6324599" y="2995028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678346" y="3909428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5211745" y="3909428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5774016" y="3909428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6324599" y="3909428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4678346" y="4800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5211745" y="4800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5774016" y="4800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6324599" y="4800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4678346" y="2537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5211745" y="2537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5774016" y="2537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6324599" y="2537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4678346" y="34522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5211745" y="34522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5774016" y="34522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6324599" y="34522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4678346" y="4343400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5211745" y="4343400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5774016" y="4343400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6324599" y="4343400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5" name="Oval 44"/>
          <p:cNvSpPr/>
          <p:nvPr/>
        </p:nvSpPr>
        <p:spPr>
          <a:xfrm>
            <a:off x="4572000" y="1524000"/>
            <a:ext cx="609599" cy="600075"/>
          </a:xfrm>
          <a:prstGeom prst="ellipse">
            <a:avLst/>
          </a:prstGeom>
          <a:noFill/>
          <a:ln>
            <a:solidFill>
              <a:srgbClr val="CC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6216650"/>
            <a:ext cx="2895600" cy="459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56336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600" dirty="0" smtClean="0"/>
              <a:t>要</a:t>
            </a:r>
            <a:r>
              <a:rPr lang="zh-TW" altLang="en-US" sz="3600" dirty="0"/>
              <a:t>注意范畴</a:t>
            </a:r>
            <a:endParaRPr lang="en-US" altLang="en-US" sz="36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5FB3D9-A88F-4B7E-886C-88D0AA6C8653}" type="slidenum">
              <a:rPr lang="en-US" altLang="en-US" smtClean="0"/>
              <a:pPr>
                <a:defRPr/>
              </a:pPr>
              <a:t>33</a:t>
            </a:fld>
            <a:endParaRPr lang="en-US" altLang="en-US" dirty="0"/>
          </a:p>
        </p:txBody>
      </p:sp>
      <p:sp>
        <p:nvSpPr>
          <p:cNvPr id="22" name="Content Placeholder 2"/>
          <p:cNvSpPr>
            <a:spLocks noGrp="1"/>
          </p:cNvSpPr>
          <p:nvPr>
            <p:ph idx="1"/>
          </p:nvPr>
        </p:nvSpPr>
        <p:spPr>
          <a:xfrm>
            <a:off x="533400" y="1219200"/>
            <a:ext cx="8229600" cy="5486400"/>
          </a:xfrm>
        </p:spPr>
        <p:txBody>
          <a:bodyPr/>
          <a:lstStyle/>
          <a:p>
            <a:r>
              <a:rPr lang="zh-CN" altLang="en-US" dirty="0" smtClean="0">
                <a:latin typeface="PMingLiU" panose="02020500000000000000" pitchFamily="18" charset="-120"/>
                <a:ea typeface="PMingLiU" panose="02020500000000000000" pitchFamily="18" charset="-120"/>
              </a:rPr>
              <a:t>人际关系与小组合作 </a:t>
            </a:r>
            <a:endParaRPr lang="en-US" altLang="zh-CN" dirty="0" smtClean="0">
              <a:latin typeface="PMingLiU" panose="02020500000000000000" pitchFamily="18" charset="-120"/>
              <a:ea typeface="PMingLiU" panose="02020500000000000000" pitchFamily="18" charset="-120"/>
            </a:endParaRPr>
          </a:p>
          <a:p>
            <a:pPr lvl="1"/>
            <a:r>
              <a:rPr lang="zh-CN" altLang="en-US" dirty="0" smtClean="0">
                <a:latin typeface="PMingLiU" panose="02020500000000000000" pitchFamily="18" charset="-120"/>
                <a:ea typeface="PMingLiU" panose="02020500000000000000" pitchFamily="18" charset="-120"/>
              </a:rPr>
              <a:t>课</a:t>
            </a:r>
            <a:r>
              <a:rPr lang="zh-CN" altLang="en-US" dirty="0">
                <a:latin typeface="PMingLiU" panose="02020500000000000000" pitchFamily="18" charset="-120"/>
                <a:ea typeface="PMingLiU" panose="02020500000000000000" pitchFamily="18" charset="-120"/>
              </a:rPr>
              <a:t>程使我学会在小组中有效地与人合作 </a:t>
            </a:r>
            <a:endParaRPr lang="en-US" altLang="zh-CN" dirty="0" smtClean="0">
              <a:latin typeface="PMingLiU" panose="02020500000000000000" pitchFamily="18" charset="-120"/>
              <a:ea typeface="PMingLiU" panose="02020500000000000000" pitchFamily="18" charset="-120"/>
            </a:endParaRPr>
          </a:p>
          <a:p>
            <a:pPr lvl="1"/>
            <a:r>
              <a:rPr lang="zh-CN" altLang="en-US" dirty="0" smtClean="0">
                <a:latin typeface="PMingLiU" panose="02020500000000000000" pitchFamily="18" charset="-120"/>
                <a:ea typeface="PMingLiU" panose="02020500000000000000" pitchFamily="18" charset="-120"/>
              </a:rPr>
              <a:t>课</a:t>
            </a:r>
            <a:r>
              <a:rPr lang="zh-CN" altLang="en-US" dirty="0">
                <a:latin typeface="PMingLiU" panose="02020500000000000000" pitchFamily="18" charset="-120"/>
                <a:ea typeface="PMingLiU" panose="02020500000000000000" pitchFamily="18" charset="-120"/>
              </a:rPr>
              <a:t>程使我有信心跟不同类型的人相</a:t>
            </a:r>
            <a:r>
              <a:rPr lang="zh-CN" altLang="en-US" dirty="0" smtClean="0">
                <a:latin typeface="PMingLiU" panose="02020500000000000000" pitchFamily="18" charset="-120"/>
                <a:ea typeface="PMingLiU" panose="02020500000000000000" pitchFamily="18" charset="-120"/>
              </a:rPr>
              <a:t>处</a:t>
            </a:r>
            <a:endParaRPr lang="en-US" altLang="zh-CN" dirty="0" smtClean="0">
              <a:latin typeface="PMingLiU" panose="02020500000000000000" pitchFamily="18" charset="-120"/>
              <a:ea typeface="PMingLiU" panose="02020500000000000000" pitchFamily="18" charset="-120"/>
            </a:endParaRPr>
          </a:p>
          <a:p>
            <a:r>
              <a:rPr lang="zh-CN" altLang="en-US" dirty="0">
                <a:latin typeface="PMingLiU" panose="02020500000000000000" pitchFamily="18" charset="-120"/>
                <a:ea typeface="PMingLiU" panose="02020500000000000000" pitchFamily="18" charset="-120"/>
              </a:rPr>
              <a:t>沟通技巧 </a:t>
            </a:r>
            <a:endParaRPr lang="en-US" altLang="zh-CN" dirty="0" smtClean="0">
              <a:latin typeface="PMingLiU" panose="02020500000000000000" pitchFamily="18" charset="-120"/>
              <a:ea typeface="PMingLiU" panose="02020500000000000000" pitchFamily="18" charset="-120"/>
            </a:endParaRPr>
          </a:p>
          <a:p>
            <a:pPr lvl="1"/>
            <a:r>
              <a:rPr lang="zh-CN" altLang="en-US" dirty="0" smtClean="0">
                <a:latin typeface="PMingLiU" panose="02020500000000000000" pitchFamily="18" charset="-120"/>
                <a:ea typeface="PMingLiU" panose="02020500000000000000" pitchFamily="18" charset="-120"/>
              </a:rPr>
              <a:t>课</a:t>
            </a:r>
            <a:r>
              <a:rPr lang="zh-CN" altLang="en-US" dirty="0">
                <a:latin typeface="PMingLiU" panose="02020500000000000000" pitchFamily="18" charset="-120"/>
                <a:ea typeface="PMingLiU" panose="02020500000000000000" pitchFamily="18" charset="-120"/>
              </a:rPr>
              <a:t>程使我学会有效地与人沟通 </a:t>
            </a:r>
            <a:endParaRPr lang="en-US" altLang="zh-CN" dirty="0" smtClean="0">
              <a:latin typeface="PMingLiU" panose="02020500000000000000" pitchFamily="18" charset="-120"/>
              <a:ea typeface="PMingLiU" panose="02020500000000000000" pitchFamily="18" charset="-120"/>
            </a:endParaRPr>
          </a:p>
          <a:p>
            <a:pPr lvl="1"/>
            <a:r>
              <a:rPr lang="zh-CN" altLang="en-US" dirty="0" smtClean="0">
                <a:latin typeface="PMingLiU" panose="02020500000000000000" pitchFamily="18" charset="-120"/>
                <a:ea typeface="PMingLiU" panose="02020500000000000000" pitchFamily="18" charset="-120"/>
              </a:rPr>
              <a:t>课</a:t>
            </a:r>
            <a:r>
              <a:rPr lang="zh-CN" altLang="en-US" dirty="0">
                <a:latin typeface="PMingLiU" panose="02020500000000000000" pitchFamily="18" charset="-120"/>
                <a:ea typeface="PMingLiU" panose="02020500000000000000" pitchFamily="18" charset="-120"/>
              </a:rPr>
              <a:t>程使我的表达能力进步了</a:t>
            </a:r>
            <a:endParaRPr lang="en-US" dirty="0">
              <a:latin typeface="PMingLiU" panose="02020500000000000000" pitchFamily="18" charset="-120"/>
              <a:ea typeface="PMingLiU" panose="02020500000000000000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85731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600" dirty="0" smtClean="0">
                <a:ea typeface="PMingLiU" pitchFamily="18" charset="-120"/>
              </a:rPr>
              <a:t>教</a:t>
            </a:r>
            <a:r>
              <a:rPr lang="zh-CN" altLang="en-US" sz="3600" dirty="0">
                <a:ea typeface="PMingLiU" pitchFamily="18" charset="-120"/>
              </a:rPr>
              <a:t>与学环境变</a:t>
            </a:r>
            <a:r>
              <a:rPr lang="zh-CN" altLang="en-US" sz="3600" dirty="0" smtClean="0">
                <a:ea typeface="PMingLiU" pitchFamily="18" charset="-120"/>
              </a:rPr>
              <a:t>化</a:t>
            </a:r>
            <a:r>
              <a:rPr lang="en-US" altLang="zh-CN" sz="3600" dirty="0" smtClean="0"/>
              <a:t>(</a:t>
            </a:r>
            <a:r>
              <a:rPr lang="zh-CN" altLang="en-US" sz="3600" dirty="0" smtClean="0">
                <a:ea typeface="PMingLiU" pitchFamily="18" charset="-120"/>
              </a:rPr>
              <a:t>课程</a:t>
            </a:r>
            <a:r>
              <a:rPr lang="en-US" altLang="zh-CN" sz="3600" dirty="0" smtClean="0">
                <a:ea typeface="PMingLiU" pitchFamily="18" charset="-120"/>
              </a:rPr>
              <a:t>A)</a:t>
            </a:r>
            <a:endParaRPr lang="en-US" altLang="en-US" sz="36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5FB3D9-A88F-4B7E-886C-88D0AA6C8653}" type="slidenum">
              <a:rPr lang="en-US" altLang="en-US" smtClean="0"/>
              <a:pPr>
                <a:defRPr/>
              </a:pPr>
              <a:t>34</a:t>
            </a:fld>
            <a:endParaRPr lang="en-US" alt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1676400" y="1508161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800" b="1" dirty="0"/>
              <a:t>第一学年</a:t>
            </a:r>
            <a:endParaRPr lang="en-US" sz="1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339910" y="1508161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800" b="1" dirty="0"/>
              <a:t>毕</a:t>
            </a:r>
            <a:r>
              <a:rPr lang="zh-TW" altLang="en-US" sz="1800" b="1" dirty="0" smtClean="0"/>
              <a:t>业年</a:t>
            </a:r>
            <a:endParaRPr lang="en-US" sz="1800" b="1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1490" y="4876800"/>
            <a:ext cx="5924550" cy="1036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17"/>
          <p:cNvSpPr/>
          <p:nvPr/>
        </p:nvSpPr>
        <p:spPr>
          <a:xfrm>
            <a:off x="1600200" y="5665499"/>
            <a:ext cx="1565275" cy="211404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3200400" y="5605046"/>
            <a:ext cx="126829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b="1" dirty="0">
                <a:solidFill>
                  <a:srgbClr val="00B0F0"/>
                </a:solidFill>
                <a:latin typeface="PMingLiU" panose="02020500000000000000" pitchFamily="18" charset="-120"/>
                <a:ea typeface="PMingLiU" panose="02020500000000000000" pitchFamily="18" charset="-120"/>
                <a:cs typeface="Times New Roman" panose="02020603050405020304" pitchFamily="18" charset="0"/>
              </a:rPr>
              <a:t>例如</a:t>
            </a:r>
            <a:r>
              <a:rPr lang="en-US" altLang="zh-TW" sz="1600" b="1" dirty="0">
                <a:solidFill>
                  <a:srgbClr val="00B0F0"/>
                </a:solidFill>
                <a:latin typeface="PMingLiU" panose="02020500000000000000" pitchFamily="18" charset="-120"/>
                <a:ea typeface="PMingLiU" panose="02020500000000000000" pitchFamily="18" charset="-120"/>
                <a:cs typeface="Times New Roman" panose="02020603050405020304" pitchFamily="18" charset="0"/>
              </a:rPr>
              <a:t>:</a:t>
            </a:r>
            <a:r>
              <a:rPr lang="zh-TW" altLang="en-US" sz="1600" b="1" dirty="0">
                <a:solidFill>
                  <a:srgbClr val="00B0F0"/>
                </a:solidFill>
                <a:latin typeface="PMingLiU" panose="02020500000000000000" pitchFamily="18" charset="-120"/>
                <a:ea typeface="PMingLiU" panose="02020500000000000000" pitchFamily="18" charset="-120"/>
                <a:cs typeface="Times New Roman" panose="02020603050405020304" pitchFamily="18" charset="0"/>
              </a:rPr>
              <a:t>工作量</a:t>
            </a:r>
            <a:endParaRPr lang="en-US" sz="1600" b="1" dirty="0">
              <a:solidFill>
                <a:srgbClr val="00B0F0"/>
              </a:solidFill>
              <a:latin typeface="PMingLiU" panose="02020500000000000000" pitchFamily="18" charset="-120"/>
              <a:ea typeface="PMingLiU" panose="02020500000000000000" pitchFamily="18" charset="-120"/>
              <a:cs typeface="Times New Roman" panose="02020603050405020304" pitchFamily="18" charset="0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9723" y="6019800"/>
            <a:ext cx="2865477" cy="384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905000"/>
            <a:ext cx="4573696" cy="285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Straight Arrow Connector 11"/>
          <p:cNvCxnSpPr/>
          <p:nvPr/>
        </p:nvCxnSpPr>
        <p:spPr>
          <a:xfrm flipV="1">
            <a:off x="3771900" y="3352800"/>
            <a:ext cx="0" cy="396875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3429000" y="3781293"/>
            <a:ext cx="6858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TW" sz="1800" b="1" dirty="0">
                <a:solidFill>
                  <a:srgbClr val="00B0F0"/>
                </a:solidFill>
                <a:latin typeface="+mn-lt"/>
              </a:rPr>
              <a:t>T</a:t>
            </a:r>
            <a:r>
              <a:rPr lang="en-US" altLang="zh-TW" sz="1800" b="1" dirty="0" smtClean="0">
                <a:solidFill>
                  <a:srgbClr val="00B0F0"/>
                </a:solidFill>
                <a:latin typeface="+mn-lt"/>
              </a:rPr>
              <a:t>6</a:t>
            </a:r>
            <a:endParaRPr lang="en-US" sz="1800" b="1" dirty="0">
              <a:solidFill>
                <a:srgbClr val="00B0F0"/>
              </a:solidFill>
              <a:latin typeface="+mn-lt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898089"/>
            <a:ext cx="4562475" cy="2902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4" name="Straight Arrow Connector 13"/>
          <p:cNvCxnSpPr/>
          <p:nvPr/>
        </p:nvCxnSpPr>
        <p:spPr>
          <a:xfrm flipV="1">
            <a:off x="6134100" y="3516868"/>
            <a:ext cx="0" cy="396875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5791200" y="3974068"/>
            <a:ext cx="6858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TW" sz="1800" b="1" dirty="0">
                <a:solidFill>
                  <a:srgbClr val="00B0F0"/>
                </a:solidFill>
                <a:latin typeface="+mn-lt"/>
              </a:rPr>
              <a:t>T</a:t>
            </a:r>
            <a:r>
              <a:rPr lang="en-US" altLang="zh-TW" sz="1800" b="1" dirty="0" smtClean="0">
                <a:solidFill>
                  <a:srgbClr val="00B0F0"/>
                </a:solidFill>
                <a:latin typeface="+mn-lt"/>
              </a:rPr>
              <a:t>6</a:t>
            </a:r>
            <a:endParaRPr lang="en-US" sz="1800" b="1" dirty="0">
              <a:solidFill>
                <a:srgbClr val="00B0F0"/>
              </a:solidFill>
              <a:latin typeface="+mn-lt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064125" y="5012004"/>
            <a:ext cx="1565275" cy="245796"/>
          </a:xfrm>
          <a:prstGeom prst="rect">
            <a:avLst/>
          </a:prstGeom>
          <a:noFill/>
          <a:ln>
            <a:solidFill>
              <a:srgbClr val="FF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6647974" y="4953000"/>
            <a:ext cx="165782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b="1" dirty="0" smtClean="0">
                <a:solidFill>
                  <a:srgbClr val="FF66FF"/>
                </a:solidFill>
              </a:rPr>
              <a:t>例如</a:t>
            </a:r>
            <a:r>
              <a:rPr lang="en-US" sz="1600" b="1" dirty="0" smtClean="0">
                <a:solidFill>
                  <a:srgbClr val="FF66FF"/>
                </a:solidFill>
              </a:rPr>
              <a:t>:</a:t>
            </a:r>
            <a:r>
              <a:rPr lang="zh-TW" altLang="en-US" sz="1600" b="1" dirty="0" smtClean="0">
                <a:solidFill>
                  <a:srgbClr val="FF66FF"/>
                </a:solidFill>
              </a:rPr>
              <a:t>协</a:t>
            </a:r>
            <a:r>
              <a:rPr lang="zh-TW" altLang="en-US" sz="1600" b="1" dirty="0">
                <a:solidFill>
                  <a:srgbClr val="FF66FF"/>
                </a:solidFill>
              </a:rPr>
              <a:t>作学</a:t>
            </a:r>
            <a:r>
              <a:rPr lang="zh-TW" altLang="en-US" sz="1600" b="1" dirty="0" smtClean="0">
                <a:solidFill>
                  <a:srgbClr val="FF66FF"/>
                </a:solidFill>
              </a:rPr>
              <a:t>习</a:t>
            </a:r>
            <a:r>
              <a:rPr lang="en-US" sz="1600" b="1" dirty="0" smtClean="0">
                <a:solidFill>
                  <a:srgbClr val="FF66FF"/>
                </a:solidFill>
              </a:rPr>
              <a:t>  </a:t>
            </a:r>
            <a:endParaRPr lang="en-US" sz="1600" b="1" dirty="0">
              <a:solidFill>
                <a:srgbClr val="FF66FF"/>
              </a:solidFill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 flipV="1">
            <a:off x="8763000" y="3015160"/>
            <a:ext cx="0" cy="615278"/>
          </a:xfrm>
          <a:prstGeom prst="straightConnector1">
            <a:avLst/>
          </a:prstGeom>
          <a:ln>
            <a:solidFill>
              <a:srgbClr val="FF66FF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8458200" y="3630438"/>
            <a:ext cx="609600" cy="3436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TW" sz="1600" b="1" dirty="0" smtClean="0">
                <a:solidFill>
                  <a:srgbClr val="FF66FF"/>
                </a:solidFill>
                <a:latin typeface="+mn-lt"/>
              </a:rPr>
              <a:t>T8</a:t>
            </a:r>
            <a:endParaRPr lang="en-US" sz="1600" b="1" dirty="0">
              <a:solidFill>
                <a:srgbClr val="FF66FF"/>
              </a:solidFill>
              <a:latin typeface="+mn-lt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451368" y="6030816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>
                <a:solidFill>
                  <a:srgbClr val="CC0066"/>
                </a:solidFill>
              </a:rPr>
              <a:t>回收率低</a:t>
            </a:r>
          </a:p>
        </p:txBody>
      </p:sp>
      <p:sp>
        <p:nvSpPr>
          <p:cNvPr id="24" name="Oval 23"/>
          <p:cNvSpPr/>
          <p:nvPr/>
        </p:nvSpPr>
        <p:spPr>
          <a:xfrm>
            <a:off x="8666480" y="4495800"/>
            <a:ext cx="401320" cy="397877"/>
          </a:xfrm>
          <a:prstGeom prst="ellipse">
            <a:avLst/>
          </a:prstGeom>
          <a:noFill/>
          <a:ln>
            <a:solidFill>
              <a:srgbClr val="CC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" name="Straight Arrow Connector 24"/>
          <p:cNvCxnSpPr/>
          <p:nvPr/>
        </p:nvCxnSpPr>
        <p:spPr>
          <a:xfrm flipV="1">
            <a:off x="8305800" y="4953000"/>
            <a:ext cx="485140" cy="1126123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883912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5" grpId="0"/>
      <p:bldP spid="13" grpId="0"/>
      <p:bldP spid="15" grpId="0"/>
      <p:bldP spid="19" grpId="0" animBg="1"/>
      <p:bldP spid="20" grpId="0"/>
      <p:bldP spid="22" grpId="0"/>
      <p:bldP spid="23" grpId="0"/>
      <p:bldP spid="2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600" dirty="0" smtClean="0"/>
              <a:t>要</a:t>
            </a:r>
            <a:r>
              <a:rPr lang="zh-TW" altLang="en-US" sz="3600" dirty="0"/>
              <a:t>注意范畴</a:t>
            </a:r>
            <a:endParaRPr lang="en-US" altLang="en-US" sz="36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5FB3D9-A88F-4B7E-886C-88D0AA6C8653}" type="slidenum">
              <a:rPr lang="en-US" altLang="en-US" smtClean="0"/>
              <a:pPr>
                <a:defRPr/>
              </a:pPr>
              <a:t>35</a:t>
            </a:fld>
            <a:endParaRPr lang="en-US" altLang="en-US" dirty="0"/>
          </a:p>
        </p:txBody>
      </p:sp>
      <p:sp>
        <p:nvSpPr>
          <p:cNvPr id="22" name="Content Placeholder 2"/>
          <p:cNvSpPr>
            <a:spLocks noGrp="1"/>
          </p:cNvSpPr>
          <p:nvPr>
            <p:ph idx="1"/>
          </p:nvPr>
        </p:nvSpPr>
        <p:spPr>
          <a:xfrm>
            <a:off x="533400" y="1219200"/>
            <a:ext cx="8229600" cy="5486400"/>
          </a:xfrm>
        </p:spPr>
        <p:txBody>
          <a:bodyPr/>
          <a:lstStyle/>
          <a:p>
            <a:r>
              <a:rPr lang="zh-CN" altLang="en-US" dirty="0">
                <a:latin typeface="PMingLiU" panose="02020500000000000000" pitchFamily="18" charset="-120"/>
                <a:ea typeface="PMingLiU" panose="02020500000000000000" pitchFamily="18" charset="-120"/>
              </a:rPr>
              <a:t>工作</a:t>
            </a:r>
            <a:r>
              <a:rPr lang="zh-CN" altLang="en-US" dirty="0" smtClean="0">
                <a:latin typeface="PMingLiU" panose="02020500000000000000" pitchFamily="18" charset="-120"/>
                <a:ea typeface="PMingLiU" panose="02020500000000000000" pitchFamily="18" charset="-120"/>
              </a:rPr>
              <a:t>量</a:t>
            </a:r>
            <a:r>
              <a:rPr lang="zh-TW" altLang="en-US" dirty="0" smtClean="0">
                <a:latin typeface="PMingLiU" panose="02020500000000000000" pitchFamily="18" charset="-120"/>
                <a:ea typeface="PMingLiU" panose="02020500000000000000" pitchFamily="18" charset="-120"/>
              </a:rPr>
              <a:t> </a:t>
            </a:r>
            <a:endParaRPr lang="en-US" altLang="zh-CN" dirty="0" smtClean="0">
              <a:latin typeface="PMingLiU" panose="02020500000000000000" pitchFamily="18" charset="-120"/>
              <a:ea typeface="PMingLiU" panose="02020500000000000000" pitchFamily="18" charset="-120"/>
            </a:endParaRPr>
          </a:p>
          <a:p>
            <a:pPr lvl="1"/>
            <a:r>
              <a:rPr lang="zh-CN" altLang="en-US" dirty="0" smtClean="0">
                <a:latin typeface="PMingLiU" panose="02020500000000000000" pitchFamily="18" charset="-120"/>
                <a:ea typeface="PMingLiU" panose="02020500000000000000" pitchFamily="18" charset="-120"/>
              </a:rPr>
              <a:t>我</a:t>
            </a:r>
            <a:r>
              <a:rPr lang="zh-CN" altLang="en-US" dirty="0">
                <a:latin typeface="PMingLiU" panose="02020500000000000000" pitchFamily="18" charset="-120"/>
                <a:ea typeface="PMingLiU" panose="02020500000000000000" pitchFamily="18" charset="-120"/>
              </a:rPr>
              <a:t>能够在没有过多的压力下完成课程要</a:t>
            </a:r>
            <a:r>
              <a:rPr lang="zh-CN" altLang="en-US" dirty="0" smtClean="0">
                <a:latin typeface="PMingLiU" panose="02020500000000000000" pitchFamily="18" charset="-120"/>
                <a:ea typeface="PMingLiU" panose="02020500000000000000" pitchFamily="18" charset="-120"/>
              </a:rPr>
              <a:t>求</a:t>
            </a:r>
            <a:endParaRPr lang="en-US" altLang="zh-CN" dirty="0" smtClean="0">
              <a:latin typeface="PMingLiU" panose="02020500000000000000" pitchFamily="18" charset="-120"/>
              <a:ea typeface="PMingLiU" panose="02020500000000000000" pitchFamily="18" charset="-120"/>
            </a:endParaRPr>
          </a:p>
          <a:p>
            <a:pPr lvl="1"/>
            <a:r>
              <a:rPr lang="zh-CN" altLang="en-US" dirty="0">
                <a:latin typeface="PMingLiU" panose="02020500000000000000" pitchFamily="18" charset="-120"/>
                <a:ea typeface="PMingLiU" panose="02020500000000000000" pitchFamily="18" charset="-120"/>
              </a:rPr>
              <a:t>课程要求的工作量是合理</a:t>
            </a:r>
            <a:r>
              <a:rPr lang="zh-CN" altLang="en-US" dirty="0" smtClean="0">
                <a:latin typeface="PMingLiU" panose="02020500000000000000" pitchFamily="18" charset="-120"/>
                <a:ea typeface="PMingLiU" panose="02020500000000000000" pitchFamily="18" charset="-120"/>
              </a:rPr>
              <a:t>的</a:t>
            </a:r>
            <a:endParaRPr lang="en-US" altLang="zh-CN" dirty="0">
              <a:latin typeface="PMingLiU" panose="02020500000000000000" pitchFamily="18" charset="-120"/>
              <a:ea typeface="PMingLiU" panose="02020500000000000000" pitchFamily="18" charset="-120"/>
            </a:endParaRPr>
          </a:p>
          <a:p>
            <a:r>
              <a:rPr lang="zh-CN" altLang="en-US" dirty="0" smtClean="0">
                <a:latin typeface="PMingLiU" panose="02020500000000000000" pitchFamily="18" charset="-120"/>
                <a:ea typeface="PMingLiU" panose="02020500000000000000" pitchFamily="18" charset="-120"/>
              </a:rPr>
              <a:t>协</a:t>
            </a:r>
            <a:r>
              <a:rPr lang="zh-CN" altLang="en-US" dirty="0">
                <a:latin typeface="PMingLiU" panose="02020500000000000000" pitchFamily="18" charset="-120"/>
                <a:ea typeface="PMingLiU" panose="02020500000000000000" pitchFamily="18" charset="-120"/>
              </a:rPr>
              <a:t>作学习 </a:t>
            </a:r>
          </a:p>
          <a:p>
            <a:pPr lvl="1"/>
            <a:r>
              <a:rPr lang="zh-CN" altLang="en-US" dirty="0">
                <a:latin typeface="PMingLiU" panose="02020500000000000000" pitchFamily="18" charset="-120"/>
                <a:ea typeface="PMingLiU" panose="02020500000000000000" pitchFamily="18" charset="-120"/>
              </a:rPr>
              <a:t>我经常在课余跟同学讨论课堂的内容 </a:t>
            </a:r>
          </a:p>
          <a:p>
            <a:pPr lvl="1"/>
            <a:r>
              <a:rPr lang="zh-CN" altLang="en-US" dirty="0">
                <a:latin typeface="PMingLiU" panose="02020500000000000000" pitchFamily="18" charset="-120"/>
                <a:ea typeface="PMingLiU" panose="02020500000000000000" pitchFamily="18" charset="-120"/>
              </a:rPr>
              <a:t>我认为在课余跟同学讨论加深了我对课堂内容的了解</a:t>
            </a:r>
          </a:p>
          <a:p>
            <a:pPr lvl="1"/>
            <a:endParaRPr lang="en-US" altLang="zh-CN" dirty="0">
              <a:latin typeface="PMingLiU" panose="02020500000000000000" pitchFamily="18" charset="-120"/>
              <a:ea typeface="PMingLiU" panose="02020500000000000000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46318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600" dirty="0" smtClean="0">
                <a:ea typeface="PMingLiU" pitchFamily="18" charset="-120"/>
              </a:rPr>
              <a:t>教</a:t>
            </a:r>
            <a:r>
              <a:rPr lang="zh-CN" altLang="en-US" sz="3600" dirty="0">
                <a:ea typeface="PMingLiU" pitchFamily="18" charset="-120"/>
              </a:rPr>
              <a:t>与学环境变化 </a:t>
            </a:r>
            <a:r>
              <a:rPr lang="en-US" altLang="zh-CN" sz="3600" dirty="0">
                <a:ea typeface="PMingLiU" pitchFamily="18" charset="-120"/>
              </a:rPr>
              <a:t>(</a:t>
            </a:r>
            <a:r>
              <a:rPr lang="zh-CN" altLang="en-US" sz="3600" dirty="0">
                <a:ea typeface="PMingLiU" pitchFamily="18" charset="-120"/>
              </a:rPr>
              <a:t>大学整体</a:t>
            </a:r>
            <a:r>
              <a:rPr lang="en-US" altLang="zh-CN" sz="3600" dirty="0">
                <a:ea typeface="PMingLiU" pitchFamily="18" charset="-120"/>
              </a:rPr>
              <a:t>)</a:t>
            </a:r>
            <a:endParaRPr lang="en-US" altLang="en-US" sz="36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5FB3D9-A88F-4B7E-886C-88D0AA6C8653}" type="slidenum">
              <a:rPr lang="en-US" altLang="en-US" smtClean="0"/>
              <a:pPr>
                <a:defRPr/>
              </a:pPr>
              <a:t>36</a:t>
            </a:fld>
            <a:endParaRPr lang="en-US" alt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1676400" y="1508161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800" b="1" dirty="0"/>
              <a:t>第一学年</a:t>
            </a:r>
            <a:endParaRPr lang="en-US" sz="1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339910" y="1508161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800" b="1" dirty="0"/>
              <a:t>毕</a:t>
            </a:r>
            <a:r>
              <a:rPr lang="zh-TW" altLang="en-US" sz="1800" b="1" dirty="0" smtClean="0"/>
              <a:t>业年</a:t>
            </a:r>
            <a:endParaRPr lang="en-US" sz="1800" b="1" dirty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50000"/>
          <a:stretch/>
        </p:blipFill>
        <p:spPr bwMode="auto">
          <a:xfrm>
            <a:off x="684133" y="6019801"/>
            <a:ext cx="3506867" cy="2186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71650" y="4910519"/>
            <a:ext cx="5772150" cy="956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17"/>
          <p:cNvSpPr/>
          <p:nvPr/>
        </p:nvSpPr>
        <p:spPr>
          <a:xfrm>
            <a:off x="1767910" y="5665499"/>
            <a:ext cx="1565275" cy="211404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3373993" y="5605046"/>
            <a:ext cx="126829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b="1" dirty="0">
                <a:solidFill>
                  <a:srgbClr val="00B0F0"/>
                </a:solidFill>
                <a:latin typeface="PMingLiU" panose="02020500000000000000" pitchFamily="18" charset="-120"/>
                <a:ea typeface="PMingLiU" panose="02020500000000000000" pitchFamily="18" charset="-120"/>
                <a:cs typeface="Times New Roman" panose="02020603050405020304" pitchFamily="18" charset="0"/>
              </a:rPr>
              <a:t>例如</a:t>
            </a:r>
            <a:r>
              <a:rPr lang="en-US" altLang="zh-TW" sz="1600" b="1" dirty="0">
                <a:solidFill>
                  <a:srgbClr val="00B0F0"/>
                </a:solidFill>
                <a:latin typeface="PMingLiU" panose="02020500000000000000" pitchFamily="18" charset="-120"/>
                <a:ea typeface="PMingLiU" panose="02020500000000000000" pitchFamily="18" charset="-120"/>
                <a:cs typeface="Times New Roman" panose="02020603050405020304" pitchFamily="18" charset="0"/>
              </a:rPr>
              <a:t>:</a:t>
            </a:r>
            <a:r>
              <a:rPr lang="zh-TW" altLang="en-US" sz="1600" b="1" dirty="0">
                <a:solidFill>
                  <a:srgbClr val="00B0F0"/>
                </a:solidFill>
                <a:latin typeface="PMingLiU" panose="02020500000000000000" pitchFamily="18" charset="-120"/>
                <a:ea typeface="PMingLiU" panose="02020500000000000000" pitchFamily="18" charset="-120"/>
                <a:cs typeface="Times New Roman" panose="02020603050405020304" pitchFamily="18" charset="0"/>
              </a:rPr>
              <a:t>工作量</a:t>
            </a:r>
            <a:endParaRPr lang="en-US" sz="1600" b="1" dirty="0">
              <a:solidFill>
                <a:srgbClr val="00B0F0"/>
              </a:solidFill>
              <a:latin typeface="PMingLiU" panose="02020500000000000000" pitchFamily="18" charset="-120"/>
              <a:ea typeface="PMingLiU" panose="02020500000000000000" pitchFamily="18" charset="-120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4134"/>
          <a:stretch/>
        </p:blipFill>
        <p:spPr bwMode="auto">
          <a:xfrm>
            <a:off x="0" y="1974579"/>
            <a:ext cx="4532207" cy="27091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Straight Arrow Connector 11"/>
          <p:cNvCxnSpPr/>
          <p:nvPr/>
        </p:nvCxnSpPr>
        <p:spPr>
          <a:xfrm flipV="1">
            <a:off x="2171700" y="3429000"/>
            <a:ext cx="0" cy="396875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1828800" y="3857493"/>
            <a:ext cx="6858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TW" sz="1800" b="1" dirty="0">
                <a:solidFill>
                  <a:srgbClr val="00B0F0"/>
                </a:solidFill>
                <a:latin typeface="+mn-lt"/>
              </a:rPr>
              <a:t>T</a:t>
            </a:r>
            <a:r>
              <a:rPr lang="en-US" altLang="zh-TW" sz="1800" b="1" dirty="0" smtClean="0">
                <a:solidFill>
                  <a:srgbClr val="00B0F0"/>
                </a:solidFill>
                <a:latin typeface="+mn-lt"/>
              </a:rPr>
              <a:t>6</a:t>
            </a:r>
            <a:endParaRPr lang="en-US" sz="1800" b="1" dirty="0">
              <a:solidFill>
                <a:srgbClr val="00B0F0"/>
              </a:solidFill>
              <a:latin typeface="+mn-lt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4963"/>
          <a:stretch/>
        </p:blipFill>
        <p:spPr bwMode="auto">
          <a:xfrm>
            <a:off x="4532205" y="1948590"/>
            <a:ext cx="4602843" cy="2735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4" name="Straight Arrow Connector 13"/>
          <p:cNvCxnSpPr/>
          <p:nvPr/>
        </p:nvCxnSpPr>
        <p:spPr>
          <a:xfrm flipV="1">
            <a:off x="6667500" y="3288268"/>
            <a:ext cx="0" cy="396875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6324600" y="3745468"/>
            <a:ext cx="6858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TW" sz="1800" b="1" dirty="0">
                <a:solidFill>
                  <a:srgbClr val="00B0F0"/>
                </a:solidFill>
                <a:latin typeface="+mn-lt"/>
              </a:rPr>
              <a:t>T</a:t>
            </a:r>
            <a:r>
              <a:rPr lang="en-US" altLang="zh-TW" sz="1800" b="1" dirty="0" smtClean="0">
                <a:solidFill>
                  <a:srgbClr val="00B0F0"/>
                </a:solidFill>
                <a:latin typeface="+mn-lt"/>
              </a:rPr>
              <a:t>6</a:t>
            </a:r>
            <a:endParaRPr lang="en-US" sz="1800" b="1" dirty="0">
              <a:solidFill>
                <a:srgbClr val="00B0F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7228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5" grpId="0"/>
      <p:bldP spid="13" grpId="0"/>
      <p:bldP spid="1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600" dirty="0" smtClean="0">
                <a:ea typeface="PMingLiU" pitchFamily="18" charset="-120"/>
              </a:rPr>
              <a:t>教</a:t>
            </a:r>
            <a:r>
              <a:rPr lang="zh-TW" altLang="zh-TW" sz="3600" dirty="0">
                <a:ea typeface="PMingLiU" pitchFamily="18" charset="-120"/>
              </a:rPr>
              <a:t>与</a:t>
            </a:r>
            <a:r>
              <a:rPr lang="zh-TW" altLang="en-US" sz="3600" dirty="0">
                <a:ea typeface="PMingLiU" pitchFamily="18" charset="-120"/>
              </a:rPr>
              <a:t>学</a:t>
            </a:r>
            <a:r>
              <a:rPr lang="zh-TW" altLang="zh-TW" sz="3600" dirty="0">
                <a:ea typeface="PMingLiU" pitchFamily="18" charset="-120"/>
              </a:rPr>
              <a:t>环境</a:t>
            </a:r>
            <a:r>
              <a:rPr lang="zh-CN" altLang="en-US" sz="3600" dirty="0"/>
              <a:t>变化</a:t>
            </a:r>
            <a:r>
              <a:rPr lang="zh-TW" altLang="en-US" sz="3600" dirty="0"/>
              <a:t> </a:t>
            </a:r>
            <a:r>
              <a:rPr lang="en-US" altLang="zh-TW" sz="3600" dirty="0"/>
              <a:t>(</a:t>
            </a:r>
            <a:r>
              <a:rPr lang="zh-CN" altLang="en-US" sz="3600" dirty="0">
                <a:ea typeface="PMingLiU" pitchFamily="18" charset="-120"/>
              </a:rPr>
              <a:t>所属学院整体</a:t>
            </a:r>
            <a:r>
              <a:rPr lang="en-US" altLang="zh-TW" sz="3600" dirty="0"/>
              <a:t>)</a:t>
            </a:r>
            <a:endParaRPr lang="en-US" altLang="en-US" sz="36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5FB3D9-A88F-4B7E-886C-88D0AA6C8653}" type="slidenum">
              <a:rPr lang="en-US" altLang="en-US" smtClean="0"/>
              <a:pPr>
                <a:defRPr/>
              </a:pPr>
              <a:t>37</a:t>
            </a:fld>
            <a:endParaRPr lang="en-US" alt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1676400" y="1508161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800" b="1" dirty="0"/>
              <a:t>第一学年</a:t>
            </a:r>
            <a:endParaRPr lang="en-US" sz="1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339910" y="1508161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800" b="1" dirty="0"/>
              <a:t>毕</a:t>
            </a:r>
            <a:r>
              <a:rPr lang="zh-TW" altLang="en-US" sz="1800" b="1" dirty="0" smtClean="0"/>
              <a:t>业年</a:t>
            </a:r>
            <a:endParaRPr lang="en-US" sz="1800" b="1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28800" y="4924761"/>
            <a:ext cx="5610225" cy="9426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17"/>
          <p:cNvSpPr/>
          <p:nvPr/>
        </p:nvSpPr>
        <p:spPr>
          <a:xfrm>
            <a:off x="1767910" y="5665499"/>
            <a:ext cx="1565275" cy="211404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3373993" y="5605046"/>
            <a:ext cx="126829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b="1" dirty="0">
                <a:solidFill>
                  <a:srgbClr val="00B0F0"/>
                </a:solidFill>
                <a:latin typeface="PMingLiU" panose="02020500000000000000" pitchFamily="18" charset="-120"/>
                <a:ea typeface="PMingLiU" panose="02020500000000000000" pitchFamily="18" charset="-120"/>
                <a:cs typeface="Times New Roman" panose="02020603050405020304" pitchFamily="18" charset="0"/>
              </a:rPr>
              <a:t>例如</a:t>
            </a:r>
            <a:r>
              <a:rPr lang="en-US" altLang="zh-TW" sz="1600" b="1" dirty="0">
                <a:solidFill>
                  <a:srgbClr val="00B0F0"/>
                </a:solidFill>
                <a:latin typeface="PMingLiU" panose="02020500000000000000" pitchFamily="18" charset="-120"/>
                <a:ea typeface="PMingLiU" panose="02020500000000000000" pitchFamily="18" charset="-120"/>
                <a:cs typeface="Times New Roman" panose="02020603050405020304" pitchFamily="18" charset="0"/>
              </a:rPr>
              <a:t>:</a:t>
            </a:r>
            <a:r>
              <a:rPr lang="zh-TW" altLang="en-US" sz="1600" b="1" dirty="0">
                <a:solidFill>
                  <a:srgbClr val="00B0F0"/>
                </a:solidFill>
                <a:latin typeface="PMingLiU" panose="02020500000000000000" pitchFamily="18" charset="-120"/>
                <a:ea typeface="PMingLiU" panose="02020500000000000000" pitchFamily="18" charset="-120"/>
                <a:cs typeface="Times New Roman" panose="02020603050405020304" pitchFamily="18" charset="0"/>
              </a:rPr>
              <a:t>工作量</a:t>
            </a:r>
            <a:endParaRPr lang="en-US" sz="1600" b="1" dirty="0">
              <a:solidFill>
                <a:srgbClr val="00B0F0"/>
              </a:solidFill>
              <a:latin typeface="PMingLiU" panose="02020500000000000000" pitchFamily="18" charset="-120"/>
              <a:ea typeface="PMingLiU" panose="02020500000000000000" pitchFamily="18" charset="-120"/>
              <a:cs typeface="Times New Roman" panose="02020603050405020304" pitchFamily="18" charset="0"/>
            </a:endParaRP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50000"/>
          <a:stretch/>
        </p:blipFill>
        <p:spPr bwMode="auto">
          <a:xfrm>
            <a:off x="684134" y="6019800"/>
            <a:ext cx="3324007" cy="184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4900"/>
          <a:stretch/>
        </p:blipFill>
        <p:spPr bwMode="auto">
          <a:xfrm>
            <a:off x="63123" y="1981200"/>
            <a:ext cx="4432677" cy="2621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Straight Arrow Connector 11"/>
          <p:cNvCxnSpPr/>
          <p:nvPr/>
        </p:nvCxnSpPr>
        <p:spPr>
          <a:xfrm flipV="1">
            <a:off x="2171700" y="3429000"/>
            <a:ext cx="0" cy="396875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1828800" y="3857493"/>
            <a:ext cx="6858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TW" sz="1800" b="1" dirty="0">
                <a:solidFill>
                  <a:srgbClr val="00B0F0"/>
                </a:solidFill>
                <a:latin typeface="+mn-lt"/>
              </a:rPr>
              <a:t>T</a:t>
            </a:r>
            <a:r>
              <a:rPr lang="en-US" altLang="zh-TW" sz="1800" b="1" dirty="0" smtClean="0">
                <a:solidFill>
                  <a:srgbClr val="00B0F0"/>
                </a:solidFill>
                <a:latin typeface="+mn-lt"/>
              </a:rPr>
              <a:t>6</a:t>
            </a:r>
            <a:endParaRPr lang="en-US" sz="1800" b="1" dirty="0">
              <a:solidFill>
                <a:srgbClr val="00B0F0"/>
              </a:solidFill>
              <a:latin typeface="+mn-lt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4445"/>
          <a:stretch/>
        </p:blipFill>
        <p:spPr bwMode="auto">
          <a:xfrm>
            <a:off x="4572000" y="1905001"/>
            <a:ext cx="4502412" cy="2697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4" name="Straight Arrow Connector 13"/>
          <p:cNvCxnSpPr/>
          <p:nvPr/>
        </p:nvCxnSpPr>
        <p:spPr>
          <a:xfrm flipV="1">
            <a:off x="6667500" y="3124200"/>
            <a:ext cx="0" cy="396875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6324600" y="3581400"/>
            <a:ext cx="6858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TW" sz="1800" b="1" dirty="0">
                <a:solidFill>
                  <a:srgbClr val="00B0F0"/>
                </a:solidFill>
                <a:latin typeface="+mn-lt"/>
              </a:rPr>
              <a:t>T</a:t>
            </a:r>
            <a:r>
              <a:rPr lang="en-US" altLang="zh-TW" sz="1800" b="1" dirty="0" smtClean="0">
                <a:solidFill>
                  <a:srgbClr val="00B0F0"/>
                </a:solidFill>
                <a:latin typeface="+mn-lt"/>
              </a:rPr>
              <a:t>6</a:t>
            </a:r>
            <a:endParaRPr lang="en-US" sz="1800" b="1" dirty="0">
              <a:solidFill>
                <a:srgbClr val="00B0F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08714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5" grpId="0"/>
      <p:bldP spid="13" grpId="0"/>
      <p:bldP spid="1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200" dirty="0" smtClean="0"/>
              <a:t>教</a:t>
            </a:r>
            <a:r>
              <a:rPr lang="zh-CN" altLang="en-US" sz="3200" dirty="0"/>
              <a:t>与学环境</a:t>
            </a:r>
            <a:r>
              <a:rPr lang="en-US" altLang="zh-CN" sz="3200" dirty="0"/>
              <a:t>(</a:t>
            </a:r>
            <a:r>
              <a:rPr lang="zh-CN" altLang="en-US" sz="3200" dirty="0"/>
              <a:t>与大学整体比较</a:t>
            </a:r>
            <a:r>
              <a:rPr lang="en-US" altLang="zh-CN" sz="3200" dirty="0" smtClean="0"/>
              <a:t>)(Y1)</a:t>
            </a:r>
            <a:r>
              <a:rPr lang="zh-CN" altLang="en-US" sz="3200" dirty="0">
                <a:ea typeface="PMingLiU" pitchFamily="18" charset="-120"/>
              </a:rPr>
              <a:t/>
            </a:r>
            <a:br>
              <a:rPr lang="zh-CN" altLang="en-US" sz="3200" dirty="0">
                <a:ea typeface="PMingLiU" pitchFamily="18" charset="-120"/>
              </a:rPr>
            </a:br>
            <a:r>
              <a:rPr lang="zh-TW" altLang="en-US" sz="3200" dirty="0" smtClean="0">
                <a:ea typeface="PMingLiU" pitchFamily="18" charset="-120"/>
              </a:rPr>
              <a:t> </a:t>
            </a:r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B6E938-F165-4162-BC0A-399F29B2CE78}" type="slidenum">
              <a:rPr lang="en-US" altLang="en-US" smtClean="0"/>
              <a:pPr>
                <a:defRPr/>
              </a:pPr>
              <a:t>38</a:t>
            </a:fld>
            <a:endParaRPr lang="en-US" altLang="en-US"/>
          </a:p>
        </p:txBody>
      </p:sp>
      <p:pic>
        <p:nvPicPr>
          <p:cNvPr id="5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0807" y="6214963"/>
            <a:ext cx="3030407" cy="490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1000" y="1066799"/>
            <a:ext cx="8114446" cy="5148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/>
          <p:cNvSpPr/>
          <p:nvPr/>
        </p:nvSpPr>
        <p:spPr>
          <a:xfrm>
            <a:off x="4648201" y="2133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5181600" y="2133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5743871" y="2133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6294454" y="2133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4648200" y="2537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5181599" y="2537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5743870" y="2537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294453" y="2537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648201" y="29718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5181600" y="29718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5743871" y="29718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6294454" y="29718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4648201" y="38862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5181600" y="38862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5743871" y="38862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6294454" y="38862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4648200" y="3429000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5181599" y="3429000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5743870" y="3429000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6294453" y="3429000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04800" y="5113337"/>
            <a:ext cx="7848599" cy="449263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2" name="Rectangle 51"/>
          <p:cNvSpPr/>
          <p:nvPr/>
        </p:nvSpPr>
        <p:spPr>
          <a:xfrm>
            <a:off x="4648201" y="56388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5181600" y="56388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5743871" y="56388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6294454" y="56388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4648200" y="42904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5181599" y="42904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5743870" y="42904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6294453" y="42904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4648201" y="47244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5181600" y="47244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5743871" y="47244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6294454" y="47244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4648200" y="5204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5181599" y="5204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5743870" y="5204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6294453" y="5204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99776" y="4191000"/>
            <a:ext cx="7848599" cy="4492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96890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200" dirty="0" smtClean="0">
                <a:ea typeface="PMingLiU" pitchFamily="18" charset="-120"/>
              </a:rPr>
              <a:t>教</a:t>
            </a:r>
            <a:r>
              <a:rPr lang="zh-TW" altLang="zh-TW" sz="3200" dirty="0">
                <a:ea typeface="PMingLiU" pitchFamily="18" charset="-120"/>
              </a:rPr>
              <a:t>与</a:t>
            </a:r>
            <a:r>
              <a:rPr lang="zh-TW" altLang="en-US" sz="3200" dirty="0">
                <a:ea typeface="PMingLiU" pitchFamily="18" charset="-120"/>
              </a:rPr>
              <a:t>学</a:t>
            </a:r>
            <a:r>
              <a:rPr lang="zh-TW" altLang="zh-TW" sz="3200" dirty="0">
                <a:ea typeface="PMingLiU" pitchFamily="18" charset="-120"/>
              </a:rPr>
              <a:t>环境</a:t>
            </a:r>
            <a:r>
              <a:rPr lang="en-US" altLang="zh-TW" sz="3200" dirty="0">
                <a:ea typeface="PMingLiU" pitchFamily="18" charset="-120"/>
              </a:rPr>
              <a:t>(</a:t>
            </a:r>
            <a:r>
              <a:rPr lang="zh-CN" altLang="en-US" sz="3200" dirty="0">
                <a:ea typeface="PMingLiU" pitchFamily="18" charset="-120"/>
              </a:rPr>
              <a:t>与学院整体比较</a:t>
            </a:r>
            <a:r>
              <a:rPr lang="en-US" altLang="zh-CN" sz="3200" dirty="0" smtClean="0">
                <a:ea typeface="PMingLiU" pitchFamily="18" charset="-120"/>
              </a:rPr>
              <a:t>)(Y1)</a:t>
            </a:r>
            <a:r>
              <a:rPr lang="zh-TW" altLang="en-US" sz="3200" dirty="0" smtClean="0">
                <a:ea typeface="PMingLiU" pitchFamily="18" charset="-120"/>
              </a:rPr>
              <a:t> </a:t>
            </a:r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B6E938-F165-4162-BC0A-399F29B2CE78}" type="slidenum">
              <a:rPr lang="en-US" altLang="en-US" smtClean="0"/>
              <a:pPr>
                <a:defRPr/>
              </a:pPr>
              <a:t>39</a:t>
            </a:fld>
            <a:endParaRPr lang="en-US" altLang="en-US"/>
          </a:p>
        </p:txBody>
      </p:sp>
      <p:pic>
        <p:nvPicPr>
          <p:cNvPr id="5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6172200"/>
            <a:ext cx="3048000" cy="511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1000" y="1066800"/>
            <a:ext cx="8077200" cy="50863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15"/>
          <p:cNvSpPr/>
          <p:nvPr/>
        </p:nvSpPr>
        <p:spPr>
          <a:xfrm>
            <a:off x="314961" y="5037137"/>
            <a:ext cx="7848599" cy="449263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304801" y="4183063"/>
            <a:ext cx="7848599" cy="4492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4648201" y="2133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5181600" y="2133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5743871" y="2133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6248400" y="2133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648200" y="2537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5181599" y="2537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5743870" y="2537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6248400" y="2537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4648201" y="29718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5181600" y="29718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5743871" y="29718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6248401" y="29718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4648200" y="3429000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5181599" y="3429000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5743870" y="3429000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6248400" y="3429000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4648201" y="38862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5181600" y="38862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5743871" y="38862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6248401" y="38862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4648200" y="42904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5181599" y="42904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5743870" y="42904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6248400" y="42904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4648201" y="47244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5181600" y="47244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5743871" y="47244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6248401" y="47244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4648200" y="5204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5181599" y="5204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5743870" y="5204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6248400" y="5204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4648201" y="56388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5181600" y="56388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5743871" y="56388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6248401" y="56388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7199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200" dirty="0" smtClean="0"/>
              <a:t>教</a:t>
            </a:r>
            <a:r>
              <a:rPr lang="zh-CN" altLang="en-US" sz="3200" dirty="0"/>
              <a:t>与学环境</a:t>
            </a:r>
            <a:r>
              <a:rPr lang="en-US" altLang="zh-CN" sz="3200" dirty="0"/>
              <a:t>(</a:t>
            </a:r>
            <a:r>
              <a:rPr lang="zh-CN" altLang="en-US" sz="3200" dirty="0"/>
              <a:t>与大学整体比较</a:t>
            </a:r>
            <a:r>
              <a:rPr lang="en-US" altLang="zh-CN" sz="3200" dirty="0" smtClean="0"/>
              <a:t>)(Y3)</a:t>
            </a:r>
            <a:r>
              <a:rPr lang="zh-CN" altLang="en-US" sz="3200" dirty="0">
                <a:ea typeface="PMingLiU" pitchFamily="18" charset="-120"/>
              </a:rPr>
              <a:t/>
            </a:r>
            <a:br>
              <a:rPr lang="zh-CN" altLang="en-US" sz="3200" dirty="0">
                <a:ea typeface="PMingLiU" pitchFamily="18" charset="-120"/>
              </a:rPr>
            </a:br>
            <a:r>
              <a:rPr lang="zh-TW" altLang="en-US" sz="3200" dirty="0" smtClean="0">
                <a:ea typeface="PMingLiU" pitchFamily="18" charset="-120"/>
              </a:rPr>
              <a:t> </a:t>
            </a:r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B6E938-F165-4162-BC0A-399F29B2CE78}" type="slidenum">
              <a:rPr lang="en-US" altLang="en-US" smtClean="0"/>
              <a:pPr>
                <a:defRPr/>
              </a:pPr>
              <a:t>40</a:t>
            </a:fld>
            <a:endParaRPr lang="en-US" altLang="en-US"/>
          </a:p>
        </p:txBody>
      </p:sp>
      <p:pic>
        <p:nvPicPr>
          <p:cNvPr id="5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990599"/>
            <a:ext cx="8248517" cy="522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/>
          <p:cNvSpPr/>
          <p:nvPr/>
        </p:nvSpPr>
        <p:spPr>
          <a:xfrm>
            <a:off x="4648201" y="2133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5181600" y="2133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5743871" y="2133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6294454" y="2133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4648200" y="2537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5181599" y="2537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5743870" y="2537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294453" y="2537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648201" y="29718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5181600" y="29718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5743871" y="29718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6294454" y="29718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4648201" y="38862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5181600" y="38862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5743871" y="38862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6294454" y="38862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4648200" y="3429000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5181599" y="3429000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5743870" y="3429000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6294453" y="3429000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4648201" y="56388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5181600" y="56388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5743871" y="56388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6294454" y="56388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4648201" y="47244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5181600" y="47244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5743871" y="47244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6294454" y="47244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4648200" y="5204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5181599" y="5204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5743870" y="5204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6294453" y="5204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4648200" y="42904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5181599" y="42904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5743870" y="42904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6294453" y="42904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pic>
        <p:nvPicPr>
          <p:cNvPr id="59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0807" y="6172200"/>
            <a:ext cx="3030407" cy="507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Oval 59"/>
          <p:cNvSpPr/>
          <p:nvPr/>
        </p:nvSpPr>
        <p:spPr>
          <a:xfrm>
            <a:off x="4572000" y="1524000"/>
            <a:ext cx="609599" cy="600075"/>
          </a:xfrm>
          <a:prstGeom prst="ellipse">
            <a:avLst/>
          </a:prstGeom>
          <a:noFill/>
          <a:ln>
            <a:solidFill>
              <a:srgbClr val="CC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94999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200" dirty="0" smtClean="0">
                <a:ea typeface="PMingLiU" pitchFamily="18" charset="-120"/>
              </a:rPr>
              <a:t>教</a:t>
            </a:r>
            <a:r>
              <a:rPr lang="zh-TW" altLang="zh-TW" sz="3200" dirty="0">
                <a:ea typeface="PMingLiU" pitchFamily="18" charset="-120"/>
              </a:rPr>
              <a:t>与</a:t>
            </a:r>
            <a:r>
              <a:rPr lang="zh-TW" altLang="en-US" sz="3200" dirty="0">
                <a:ea typeface="PMingLiU" pitchFamily="18" charset="-120"/>
              </a:rPr>
              <a:t>学</a:t>
            </a:r>
            <a:r>
              <a:rPr lang="zh-TW" altLang="zh-TW" sz="3200" dirty="0">
                <a:ea typeface="PMingLiU" pitchFamily="18" charset="-120"/>
              </a:rPr>
              <a:t>环境</a:t>
            </a:r>
            <a:r>
              <a:rPr lang="en-US" altLang="zh-TW" sz="3200" dirty="0">
                <a:ea typeface="PMingLiU" pitchFamily="18" charset="-120"/>
              </a:rPr>
              <a:t>(</a:t>
            </a:r>
            <a:r>
              <a:rPr lang="zh-CN" altLang="en-US" sz="3200" dirty="0">
                <a:ea typeface="PMingLiU" pitchFamily="18" charset="-120"/>
              </a:rPr>
              <a:t>与学院整体比较</a:t>
            </a:r>
            <a:r>
              <a:rPr lang="en-US" altLang="zh-CN" sz="3200" dirty="0">
                <a:ea typeface="PMingLiU" pitchFamily="18" charset="-120"/>
              </a:rPr>
              <a:t>)</a:t>
            </a:r>
            <a:r>
              <a:rPr lang="zh-TW" altLang="en-US" sz="3200" dirty="0" smtClean="0">
                <a:ea typeface="PMingLiU" pitchFamily="18" charset="-120"/>
              </a:rPr>
              <a:t> </a:t>
            </a:r>
            <a:r>
              <a:rPr lang="en-US" altLang="zh-TW" sz="3200" dirty="0" smtClean="0">
                <a:ea typeface="PMingLiU" pitchFamily="18" charset="-120"/>
              </a:rPr>
              <a:t>(Y3)</a:t>
            </a:r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B6E938-F165-4162-BC0A-399F29B2CE78}" type="slidenum">
              <a:rPr lang="en-US" altLang="en-US" smtClean="0"/>
              <a:pPr>
                <a:defRPr/>
              </a:pPr>
              <a:t>41</a:t>
            </a:fld>
            <a:endParaRPr lang="en-US" altLang="en-US"/>
          </a:p>
        </p:txBody>
      </p:sp>
      <p:pic>
        <p:nvPicPr>
          <p:cNvPr id="5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5249" y="1066800"/>
            <a:ext cx="8042951" cy="5121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Rectangle 20"/>
          <p:cNvSpPr/>
          <p:nvPr/>
        </p:nvSpPr>
        <p:spPr>
          <a:xfrm>
            <a:off x="4648201" y="2133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5181600" y="2133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5743871" y="2133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6248400" y="21336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648200" y="2537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5181599" y="2537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5743870" y="2537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6248400" y="2537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4648201" y="29718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5181600" y="29718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5743871" y="29718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6248401" y="29718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4648200" y="3429000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5181599" y="3429000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5743870" y="3429000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6248400" y="3429000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4648201" y="38862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5181600" y="38862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5743871" y="38862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6248401" y="38862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4648200" y="42904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5181599" y="42904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5743870" y="42904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6248400" y="42904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4648201" y="47244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5181600" y="47244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5743871" y="47244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6248401" y="47244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4648200" y="5204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5181599" y="5204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5743870" y="5204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6248400" y="5204828"/>
            <a:ext cx="457200" cy="2815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4648201" y="56388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5181600" y="56388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5743871" y="56388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6248401" y="5638800"/>
            <a:ext cx="457200" cy="281572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>
                <a:solidFill>
                  <a:schemeClr val="tx1"/>
                </a:solidFill>
              </a:rPr>
              <a:t>x.xx</a:t>
            </a:r>
            <a:endParaRPr lang="en-US" sz="1200" dirty="0">
              <a:solidFill>
                <a:schemeClr val="tx1"/>
              </a:solidFill>
            </a:endParaRPr>
          </a:p>
        </p:txBody>
      </p:sp>
      <p:pic>
        <p:nvPicPr>
          <p:cNvPr id="59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6216650"/>
            <a:ext cx="2895600" cy="459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Oval 59"/>
          <p:cNvSpPr/>
          <p:nvPr/>
        </p:nvSpPr>
        <p:spPr>
          <a:xfrm>
            <a:off x="4572000" y="1524000"/>
            <a:ext cx="609599" cy="600075"/>
          </a:xfrm>
          <a:prstGeom prst="ellipse">
            <a:avLst/>
          </a:prstGeom>
          <a:noFill/>
          <a:ln>
            <a:solidFill>
              <a:srgbClr val="CC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65105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增值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295400"/>
            <a:ext cx="8229600" cy="5410200"/>
          </a:xfrm>
        </p:spPr>
        <p:txBody>
          <a:bodyPr/>
          <a:lstStyle/>
          <a:p>
            <a:r>
              <a:rPr lang="zh-CN" altLang="en-US" dirty="0"/>
              <a:t>毕业班结果与该毕业班在低年级时所得结果作</a:t>
            </a:r>
            <a:r>
              <a:rPr lang="zh-CN" altLang="en-US" dirty="0" smtClean="0"/>
              <a:t>比较</a:t>
            </a:r>
            <a:endParaRPr lang="en-US" altLang="zh-CN" dirty="0" smtClean="0"/>
          </a:p>
          <a:p>
            <a:pPr lvl="1"/>
            <a:r>
              <a:rPr lang="en-US" altLang="zh-CN" dirty="0" smtClean="0"/>
              <a:t>2012</a:t>
            </a:r>
            <a:r>
              <a:rPr lang="zh-CN" altLang="en-US" dirty="0"/>
              <a:t>年三</a:t>
            </a:r>
            <a:r>
              <a:rPr lang="zh-CN" altLang="en-US" dirty="0" smtClean="0"/>
              <a:t>年级 与 </a:t>
            </a:r>
            <a:r>
              <a:rPr lang="en-US" altLang="zh-CN" dirty="0" smtClean="0"/>
              <a:t>2010</a:t>
            </a:r>
            <a:r>
              <a:rPr lang="zh-CN" altLang="en-US" dirty="0"/>
              <a:t>年一</a:t>
            </a:r>
            <a:r>
              <a:rPr lang="zh-CN" altLang="en-US" dirty="0" smtClean="0"/>
              <a:t>年级 作</a:t>
            </a:r>
            <a:r>
              <a:rPr lang="zh-CN" altLang="en-US" dirty="0"/>
              <a:t>比较</a:t>
            </a:r>
          </a:p>
          <a:p>
            <a:pPr lvl="1"/>
            <a:r>
              <a:rPr lang="en-US" altLang="zh-CN" dirty="0"/>
              <a:t>2013</a:t>
            </a:r>
            <a:r>
              <a:rPr lang="zh-CN" altLang="en-US" dirty="0"/>
              <a:t>年三</a:t>
            </a:r>
            <a:r>
              <a:rPr lang="zh-CN" altLang="en-US" dirty="0" smtClean="0"/>
              <a:t>年级 与 </a:t>
            </a:r>
            <a:r>
              <a:rPr lang="en-US" altLang="zh-CN" dirty="0" smtClean="0"/>
              <a:t>2011</a:t>
            </a:r>
            <a:r>
              <a:rPr lang="zh-CN" altLang="en-US" dirty="0"/>
              <a:t>年一</a:t>
            </a:r>
            <a:r>
              <a:rPr lang="zh-CN" altLang="en-US" dirty="0" smtClean="0"/>
              <a:t>年级 作</a:t>
            </a:r>
            <a:r>
              <a:rPr lang="zh-CN" altLang="en-US" dirty="0"/>
              <a:t>比较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B6E938-F165-4162-BC0A-399F29B2CE78}" type="slidenum">
              <a:rPr lang="en-US" altLang="en-US" smtClean="0"/>
              <a:pPr>
                <a:defRPr/>
              </a:pPr>
              <a:t>42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3850580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600" dirty="0" smtClean="0"/>
              <a:t>增值</a:t>
            </a:r>
            <a:r>
              <a:rPr lang="en-US" altLang="zh-CN" sz="3600" dirty="0"/>
              <a:t>: </a:t>
            </a:r>
            <a:r>
              <a:rPr lang="zh-CN" altLang="en-US" sz="3600" dirty="0"/>
              <a:t>学生才能发</a:t>
            </a:r>
            <a:r>
              <a:rPr lang="zh-CN" altLang="en-US" sz="3600" dirty="0" smtClean="0"/>
              <a:t>展</a:t>
            </a:r>
            <a:r>
              <a:rPr lang="en-US" altLang="zh-CN" sz="3600" dirty="0" smtClean="0"/>
              <a:t>(</a:t>
            </a:r>
            <a:r>
              <a:rPr lang="zh-CN" altLang="en-US" sz="3600" dirty="0" smtClean="0">
                <a:ea typeface="PMingLiU" pitchFamily="18" charset="-120"/>
              </a:rPr>
              <a:t>课</a:t>
            </a:r>
            <a:r>
              <a:rPr lang="zh-CN" altLang="en-US" sz="3600" dirty="0" smtClean="0">
                <a:ea typeface="PMingLiU" pitchFamily="18" charset="-120"/>
              </a:rPr>
              <a:t>程</a:t>
            </a:r>
            <a:r>
              <a:rPr lang="en-US" altLang="zh-CN" sz="3600" dirty="0" smtClean="0">
                <a:ea typeface="PMingLiU" pitchFamily="18" charset="-120"/>
              </a:rPr>
              <a:t>A) </a:t>
            </a:r>
            <a:endParaRPr lang="en-US" altLang="en-US" sz="36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5FB3D9-A88F-4B7E-886C-88D0AA6C8653}" type="slidenum">
              <a:rPr lang="en-US" altLang="en-US" smtClean="0"/>
              <a:pPr>
                <a:defRPr/>
              </a:pPr>
              <a:t>43</a:t>
            </a:fld>
            <a:endParaRPr lang="en-US" alt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1734076" y="1078468"/>
            <a:ext cx="1390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800" b="1" dirty="0" smtClean="0"/>
              <a:t>2012</a:t>
            </a:r>
            <a:r>
              <a:rPr lang="zh-TW" altLang="en-US" sz="1800" b="1" dirty="0"/>
              <a:t>毕业生</a:t>
            </a:r>
            <a:endParaRPr lang="en-US" sz="1800" b="1" dirty="0"/>
          </a:p>
        </p:txBody>
      </p:sp>
      <p:pic>
        <p:nvPicPr>
          <p:cNvPr id="4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10278" y="4810519"/>
            <a:ext cx="6514522" cy="980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Rectangle 20"/>
          <p:cNvSpPr/>
          <p:nvPr/>
        </p:nvSpPr>
        <p:spPr>
          <a:xfrm>
            <a:off x="1295399" y="5007529"/>
            <a:ext cx="1565275" cy="220769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2" name="TextBox 21"/>
          <p:cNvSpPr txBox="1"/>
          <p:nvPr/>
        </p:nvSpPr>
        <p:spPr>
          <a:xfrm>
            <a:off x="2971800" y="4919246"/>
            <a:ext cx="148470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b="1" dirty="0">
                <a:solidFill>
                  <a:srgbClr val="FFC000"/>
                </a:solidFill>
              </a:rPr>
              <a:t>例如</a:t>
            </a:r>
            <a:r>
              <a:rPr lang="en-US" sz="1600" b="1" dirty="0" smtClean="0">
                <a:solidFill>
                  <a:srgbClr val="FFC000"/>
                </a:solidFill>
              </a:rPr>
              <a:t>:</a:t>
            </a:r>
            <a:r>
              <a:rPr lang="zh-TW" altLang="en-US" sz="1600" b="1" dirty="0">
                <a:solidFill>
                  <a:srgbClr val="FFC000"/>
                </a:solidFill>
              </a:rPr>
              <a:t>创意思</a:t>
            </a:r>
            <a:r>
              <a:rPr lang="zh-TW" altLang="en-US" sz="1600" b="1" dirty="0" smtClean="0">
                <a:solidFill>
                  <a:srgbClr val="FFC000"/>
                </a:solidFill>
              </a:rPr>
              <a:t>维</a:t>
            </a:r>
            <a:endParaRPr lang="zh-TW" altLang="en-US" sz="1600" b="1" dirty="0">
              <a:solidFill>
                <a:srgbClr val="FFC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615390" y="4766846"/>
            <a:ext cx="148470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b="1" dirty="0">
                <a:solidFill>
                  <a:srgbClr val="00B0F0"/>
                </a:solidFill>
              </a:rPr>
              <a:t>例如</a:t>
            </a:r>
            <a:r>
              <a:rPr lang="en-US" sz="1600" b="1" dirty="0" smtClean="0">
                <a:solidFill>
                  <a:srgbClr val="00B0F0"/>
                </a:solidFill>
              </a:rPr>
              <a:t>:</a:t>
            </a:r>
            <a:r>
              <a:rPr lang="zh-CN" altLang="en-US" sz="1600" b="1" dirty="0" smtClean="0">
                <a:solidFill>
                  <a:srgbClr val="00B0F0"/>
                </a:solidFill>
              </a:rPr>
              <a:t>沟</a:t>
            </a:r>
            <a:r>
              <a:rPr lang="zh-CN" altLang="en-US" sz="1600" b="1" dirty="0">
                <a:solidFill>
                  <a:srgbClr val="00B0F0"/>
                </a:solidFill>
              </a:rPr>
              <a:t>通技巧</a:t>
            </a:r>
          </a:p>
        </p:txBody>
      </p:sp>
      <p:pic>
        <p:nvPicPr>
          <p:cNvPr id="4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5801" y="6019800"/>
            <a:ext cx="2667000" cy="373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81088" y="1371600"/>
            <a:ext cx="2881312" cy="3398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7" name="Straight Arrow Connector 16"/>
          <p:cNvCxnSpPr/>
          <p:nvPr/>
        </p:nvCxnSpPr>
        <p:spPr>
          <a:xfrm flipV="1">
            <a:off x="2016171" y="2448486"/>
            <a:ext cx="0" cy="662840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410278" y="3129415"/>
            <a:ext cx="20193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1600" b="1" dirty="0">
                <a:solidFill>
                  <a:srgbClr val="FFC000"/>
                </a:solidFill>
                <a:latin typeface="+mn-lt"/>
              </a:rPr>
              <a:t>由第一学年至毕业年落下最多的范</a:t>
            </a:r>
            <a:r>
              <a:rPr lang="zh-CN" altLang="en-US" sz="1600" b="1" dirty="0" smtClean="0">
                <a:solidFill>
                  <a:srgbClr val="FFC000"/>
                </a:solidFill>
                <a:latin typeface="+mn-lt"/>
              </a:rPr>
              <a:t>畴</a:t>
            </a:r>
            <a:endParaRPr lang="en-US" altLang="zh-CN" sz="1600" b="1" dirty="0" smtClean="0">
              <a:solidFill>
                <a:srgbClr val="FFC000"/>
              </a:solidFill>
              <a:latin typeface="+mn-lt"/>
            </a:endParaRPr>
          </a:p>
          <a:p>
            <a:pPr algn="ctr">
              <a:defRPr/>
            </a:pPr>
            <a:r>
              <a:rPr lang="en-US" altLang="zh-TW" sz="1600" b="1" dirty="0" smtClean="0">
                <a:solidFill>
                  <a:srgbClr val="FFC000"/>
                </a:solidFill>
                <a:latin typeface="+mn-lt"/>
              </a:rPr>
              <a:t>C2</a:t>
            </a:r>
            <a:endParaRPr lang="en-US" sz="1600" b="1" dirty="0">
              <a:solidFill>
                <a:srgbClr val="FFC000"/>
              </a:solidFill>
              <a:latin typeface="+mn-lt"/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2286000" y="2209800"/>
            <a:ext cx="15240" cy="556747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1283970" y="1454426"/>
            <a:ext cx="20193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1600" b="1" dirty="0">
                <a:solidFill>
                  <a:srgbClr val="00B0F0"/>
                </a:solidFill>
                <a:latin typeface="+mn-lt"/>
              </a:rPr>
              <a:t>由第一学年至毕业年改善最多的范</a:t>
            </a:r>
            <a:r>
              <a:rPr lang="zh-CN" altLang="en-US" sz="1600" b="1" dirty="0" smtClean="0">
                <a:solidFill>
                  <a:srgbClr val="00B0F0"/>
                </a:solidFill>
                <a:latin typeface="+mn-lt"/>
              </a:rPr>
              <a:t>畴</a:t>
            </a:r>
            <a:endParaRPr lang="en-US" altLang="zh-CN" sz="1600" b="1" dirty="0" smtClean="0">
              <a:solidFill>
                <a:srgbClr val="00B0F0"/>
              </a:solidFill>
              <a:latin typeface="+mn-lt"/>
            </a:endParaRPr>
          </a:p>
          <a:p>
            <a:pPr algn="ctr">
              <a:defRPr/>
            </a:pPr>
            <a:r>
              <a:rPr lang="en-US" altLang="zh-TW" sz="1600" b="1" dirty="0" smtClean="0">
                <a:solidFill>
                  <a:srgbClr val="00B0F0"/>
                </a:solidFill>
                <a:latin typeface="+mn-lt"/>
              </a:rPr>
              <a:t>C6</a:t>
            </a:r>
            <a:endParaRPr lang="en-US" sz="1600" b="1" dirty="0">
              <a:solidFill>
                <a:srgbClr val="00B0F0"/>
              </a:solidFill>
              <a:latin typeface="+mn-lt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76800" y="1332740"/>
            <a:ext cx="2872317" cy="3384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 24"/>
          <p:cNvSpPr/>
          <p:nvPr/>
        </p:nvSpPr>
        <p:spPr>
          <a:xfrm>
            <a:off x="5046662" y="4800600"/>
            <a:ext cx="1565275" cy="245796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4" name="TextBox 33"/>
          <p:cNvSpPr txBox="1"/>
          <p:nvPr/>
        </p:nvSpPr>
        <p:spPr>
          <a:xfrm>
            <a:off x="6645870" y="3505200"/>
            <a:ext cx="100965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1600" b="1" dirty="0">
                <a:solidFill>
                  <a:srgbClr val="CC0066"/>
                </a:solidFill>
              </a:rPr>
              <a:t>回收率低</a:t>
            </a:r>
          </a:p>
        </p:txBody>
      </p:sp>
      <p:sp>
        <p:nvSpPr>
          <p:cNvPr id="24" name="Oval 23"/>
          <p:cNvSpPr/>
          <p:nvPr/>
        </p:nvSpPr>
        <p:spPr>
          <a:xfrm>
            <a:off x="6837680" y="4343400"/>
            <a:ext cx="401320" cy="397877"/>
          </a:xfrm>
          <a:prstGeom prst="ellipse">
            <a:avLst/>
          </a:prstGeom>
          <a:noFill/>
          <a:ln>
            <a:solidFill>
              <a:srgbClr val="CC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5562600" y="1066800"/>
            <a:ext cx="1390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800" b="1" dirty="0" smtClean="0"/>
              <a:t>2013</a:t>
            </a:r>
            <a:r>
              <a:rPr lang="zh-TW" altLang="en-US" sz="1800" b="1" dirty="0" smtClean="0"/>
              <a:t>毕</a:t>
            </a:r>
            <a:r>
              <a:rPr lang="zh-TW" altLang="en-US" sz="1800" b="1" dirty="0"/>
              <a:t>业生</a:t>
            </a:r>
            <a:endParaRPr lang="en-US" sz="1800" b="1" dirty="0"/>
          </a:p>
        </p:txBody>
      </p:sp>
    </p:spTree>
    <p:extLst>
      <p:ext uri="{BB962C8B-B14F-4D97-AF65-F5344CB8AC3E}">
        <p14:creationId xmlns:p14="http://schemas.microsoft.com/office/powerpoint/2010/main" xmlns="" val="3536574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/>
      <p:bldP spid="26" grpId="0"/>
      <p:bldP spid="18" grpId="0"/>
      <p:bldP spid="20" grpId="0"/>
      <p:bldP spid="25" grpId="0" animBg="1"/>
      <p:bldP spid="34" grpId="0"/>
      <p:bldP spid="24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创</a:t>
            </a:r>
            <a:r>
              <a:rPr lang="zh-CN" altLang="en-US" dirty="0"/>
              <a:t>意思</a:t>
            </a:r>
            <a:r>
              <a:rPr lang="zh-CN" altLang="en-US" dirty="0" smtClean="0"/>
              <a:t>维 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课程能够激发我的新思维 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课</a:t>
            </a:r>
            <a:r>
              <a:rPr lang="zh-CN" altLang="en-US" dirty="0"/>
              <a:t>程能够鼓励我于学科中运用自己的想法</a:t>
            </a:r>
            <a:endParaRPr lang="en-US" altLang="en-US" dirty="0" smtClean="0"/>
          </a:p>
          <a:p>
            <a:pPr>
              <a:defRPr/>
            </a:pPr>
            <a:r>
              <a:rPr lang="zh-CN" altLang="en-US" dirty="0" smtClean="0"/>
              <a:t>沟</a:t>
            </a:r>
            <a:r>
              <a:rPr lang="zh-CN" altLang="en-US" dirty="0"/>
              <a:t>通技巧 </a:t>
            </a:r>
            <a:endParaRPr lang="en-US" altLang="zh-CN" dirty="0"/>
          </a:p>
          <a:p>
            <a:pPr lvl="1">
              <a:defRPr/>
            </a:pPr>
            <a:r>
              <a:rPr lang="zh-CN" altLang="en-US" dirty="0"/>
              <a:t>课程使我学会有效地与人沟通 </a:t>
            </a:r>
          </a:p>
          <a:p>
            <a:pPr lvl="1">
              <a:defRPr/>
            </a:pPr>
            <a:r>
              <a:rPr lang="zh-CN" altLang="en-US" dirty="0"/>
              <a:t>课程使我的表达能力进步了</a:t>
            </a:r>
          </a:p>
          <a:p>
            <a:pPr lvl="1">
              <a:defRPr/>
            </a:pPr>
            <a:endParaRPr lang="en-US" altLang="en-US" sz="2200" dirty="0"/>
          </a:p>
          <a:p>
            <a:pPr lvl="1"/>
            <a:endParaRPr lang="en-US" altLang="en-US" sz="22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ACD4B3-A5A6-4CB1-A7E1-E97E1C91A9A1}" type="slidenum">
              <a:rPr lang="en-US" altLang="en-US" smtClean="0"/>
              <a:pPr>
                <a:defRPr/>
              </a:pPr>
              <a:t>44</a:t>
            </a:fld>
            <a:endParaRPr lang="en-US" alt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905000" y="322118"/>
            <a:ext cx="6629400" cy="838200"/>
          </a:xfrm>
        </p:spPr>
        <p:txBody>
          <a:bodyPr/>
          <a:lstStyle/>
          <a:p>
            <a:r>
              <a:rPr lang="en-US" sz="3200" dirty="0" smtClean="0"/>
              <a:t>      		  </a:t>
            </a:r>
            <a:r>
              <a:rPr lang="en-US" sz="3200" i="1" dirty="0" smtClean="0"/>
              <a:t>…</a:t>
            </a:r>
            <a:r>
              <a:rPr lang="zh-TW" altLang="en-US" sz="3200" i="1" dirty="0" smtClean="0"/>
              <a:t>增值</a:t>
            </a:r>
            <a:r>
              <a:rPr lang="en-US" altLang="zh-TW" sz="3200" i="1" dirty="0" smtClean="0"/>
              <a:t>: </a:t>
            </a:r>
            <a:r>
              <a:rPr lang="zh-TW" altLang="en-US" sz="3200" i="1" dirty="0" smtClean="0">
                <a:ea typeface="PMingLiU" pitchFamily="18" charset="-120"/>
              </a:rPr>
              <a:t>学</a:t>
            </a:r>
            <a:r>
              <a:rPr lang="zh-TW" altLang="en-US" sz="3200" i="1" dirty="0">
                <a:ea typeface="PMingLiU" pitchFamily="18" charset="-120"/>
              </a:rPr>
              <a:t>生才能发展</a:t>
            </a:r>
            <a:endParaRPr lang="en-US" sz="3200" i="1" dirty="0"/>
          </a:p>
        </p:txBody>
      </p:sp>
      <p:sp>
        <p:nvSpPr>
          <p:cNvPr id="7" name="Down Arrow 6"/>
          <p:cNvSpPr/>
          <p:nvPr/>
        </p:nvSpPr>
        <p:spPr>
          <a:xfrm>
            <a:off x="2438400" y="1066800"/>
            <a:ext cx="242316" cy="381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Up Arrow 7"/>
          <p:cNvSpPr/>
          <p:nvPr/>
        </p:nvSpPr>
        <p:spPr>
          <a:xfrm>
            <a:off x="2438400" y="2590800"/>
            <a:ext cx="228600" cy="439387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12517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600" dirty="0" smtClean="0"/>
              <a:t>增值</a:t>
            </a:r>
            <a:r>
              <a:rPr lang="en-US" altLang="zh-CN" sz="3600" dirty="0"/>
              <a:t>: </a:t>
            </a:r>
            <a:r>
              <a:rPr lang="zh-CN" altLang="en-US" sz="3600" dirty="0"/>
              <a:t>学生才能发</a:t>
            </a:r>
            <a:r>
              <a:rPr lang="zh-CN" altLang="en-US" sz="3600" dirty="0" smtClean="0"/>
              <a:t>展 </a:t>
            </a:r>
            <a:r>
              <a:rPr lang="en-US" altLang="zh-CN" sz="3600" dirty="0"/>
              <a:t>(</a:t>
            </a:r>
            <a:r>
              <a:rPr lang="zh-CN" altLang="en-US" sz="3600" dirty="0"/>
              <a:t>大学整体</a:t>
            </a:r>
            <a:r>
              <a:rPr lang="en-US" altLang="zh-CN" sz="3600" dirty="0"/>
              <a:t>)</a:t>
            </a:r>
            <a:endParaRPr lang="en-US" altLang="en-US" sz="36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5FB3D9-A88F-4B7E-886C-88D0AA6C8653}" type="slidenum">
              <a:rPr lang="en-US" altLang="en-US" smtClean="0"/>
              <a:pPr>
                <a:defRPr/>
              </a:pPr>
              <a:t>45</a:t>
            </a:fld>
            <a:endParaRPr lang="en-US" alt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1734076" y="1078468"/>
            <a:ext cx="1390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800" b="1" dirty="0" smtClean="0"/>
              <a:t>2012</a:t>
            </a:r>
            <a:r>
              <a:rPr lang="zh-TW" altLang="en-US" sz="1800" b="1" dirty="0"/>
              <a:t>毕业生</a:t>
            </a:r>
            <a:endParaRPr lang="en-US" sz="1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562600" y="1066800"/>
            <a:ext cx="1390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800" b="1" dirty="0" smtClean="0"/>
              <a:t>2013</a:t>
            </a:r>
            <a:r>
              <a:rPr lang="zh-TW" altLang="en-US" sz="1800" b="1" dirty="0" smtClean="0"/>
              <a:t>毕</a:t>
            </a:r>
            <a:r>
              <a:rPr lang="zh-TW" altLang="en-US" sz="1800" b="1" dirty="0"/>
              <a:t>业生</a:t>
            </a:r>
            <a:endParaRPr lang="en-US" sz="1800" b="1" dirty="0"/>
          </a:p>
        </p:txBody>
      </p:sp>
      <p:pic>
        <p:nvPicPr>
          <p:cNvPr id="3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71600" y="4812187"/>
            <a:ext cx="6553200" cy="97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 24"/>
          <p:cNvSpPr/>
          <p:nvPr/>
        </p:nvSpPr>
        <p:spPr>
          <a:xfrm>
            <a:off x="1295400" y="5178795"/>
            <a:ext cx="1565275" cy="245796"/>
          </a:xfrm>
          <a:prstGeom prst="rect">
            <a:avLst/>
          </a:prstGeom>
          <a:noFill/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971800" y="5132416"/>
            <a:ext cx="14734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b="1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例如</a:t>
            </a:r>
            <a:r>
              <a:rPr lang="en-US" sz="16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:</a:t>
            </a:r>
            <a:r>
              <a:rPr lang="zh-TW" altLang="en-US" sz="1600" b="1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自学能力</a:t>
            </a:r>
            <a:endParaRPr lang="en-US" sz="1600" b="1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31" name="Picture 6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50000"/>
          <a:stretch/>
        </p:blipFill>
        <p:spPr bwMode="auto">
          <a:xfrm>
            <a:off x="685800" y="6019801"/>
            <a:ext cx="3506867" cy="2186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4363"/>
          <a:stretch/>
        </p:blipFill>
        <p:spPr bwMode="auto">
          <a:xfrm>
            <a:off x="1117988" y="1403101"/>
            <a:ext cx="2934662" cy="32603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Straight Arrow Connector 11"/>
          <p:cNvCxnSpPr>
            <a:stCxn id="13" idx="0"/>
          </p:cNvCxnSpPr>
          <p:nvPr/>
        </p:nvCxnSpPr>
        <p:spPr>
          <a:xfrm flipV="1">
            <a:off x="2990850" y="2169557"/>
            <a:ext cx="0" cy="657046"/>
          </a:xfrm>
          <a:prstGeom prst="straightConnector1">
            <a:avLst/>
          </a:prstGeom>
          <a:ln>
            <a:solidFill>
              <a:schemeClr val="accent1">
                <a:lumMod val="40000"/>
                <a:lumOff val="60000"/>
              </a:schemeClr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1981200" y="2826603"/>
            <a:ext cx="20193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1600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+mn-lt"/>
              </a:rPr>
              <a:t>由第一学年至毕业年改善最多的范</a:t>
            </a:r>
            <a:r>
              <a:rPr lang="zh-CN" altLang="en-US" sz="16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+mn-lt"/>
              </a:rPr>
              <a:t>畴</a:t>
            </a:r>
            <a:endParaRPr lang="en-US" altLang="zh-CN" sz="1600" b="1" dirty="0" smtClean="0">
              <a:solidFill>
                <a:schemeClr val="accent1">
                  <a:lumMod val="40000"/>
                  <a:lumOff val="60000"/>
                </a:schemeClr>
              </a:solidFill>
              <a:latin typeface="+mn-lt"/>
            </a:endParaRPr>
          </a:p>
          <a:p>
            <a:pPr algn="ctr">
              <a:defRPr/>
            </a:pPr>
            <a:r>
              <a:rPr lang="en-US" altLang="zh-TW" sz="16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+mn-lt"/>
              </a:rPr>
              <a:t>C3</a:t>
            </a:r>
            <a:endParaRPr lang="en-US" sz="1600" b="1" dirty="0">
              <a:solidFill>
                <a:schemeClr val="accent1">
                  <a:lumMod val="40000"/>
                  <a:lumOff val="60000"/>
                </a:schemeClr>
              </a:solidFill>
              <a:latin typeface="+mn-lt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5311"/>
          <a:stretch/>
        </p:blipFill>
        <p:spPr bwMode="auto">
          <a:xfrm>
            <a:off x="4913830" y="1371600"/>
            <a:ext cx="2934770" cy="3291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3" name="Straight Arrow Connector 32"/>
          <p:cNvCxnSpPr>
            <a:stCxn id="34" idx="0"/>
          </p:cNvCxnSpPr>
          <p:nvPr/>
        </p:nvCxnSpPr>
        <p:spPr>
          <a:xfrm flipV="1">
            <a:off x="6838950" y="2094766"/>
            <a:ext cx="0" cy="503237"/>
          </a:xfrm>
          <a:prstGeom prst="straightConnector1">
            <a:avLst/>
          </a:prstGeom>
          <a:ln>
            <a:solidFill>
              <a:schemeClr val="accent1">
                <a:lumMod val="40000"/>
                <a:lumOff val="60000"/>
              </a:schemeClr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5829300" y="2598003"/>
            <a:ext cx="20193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1600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+mn-lt"/>
              </a:rPr>
              <a:t>由第一学年至毕业年改善最多的范</a:t>
            </a:r>
            <a:r>
              <a:rPr lang="zh-CN" altLang="en-US" sz="16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+mn-lt"/>
              </a:rPr>
              <a:t>畴</a:t>
            </a:r>
            <a:endParaRPr lang="en-US" altLang="zh-CN" sz="1600" b="1" dirty="0" smtClean="0">
              <a:solidFill>
                <a:schemeClr val="accent1">
                  <a:lumMod val="40000"/>
                  <a:lumOff val="60000"/>
                </a:schemeClr>
              </a:solidFill>
              <a:latin typeface="+mn-lt"/>
            </a:endParaRPr>
          </a:p>
          <a:p>
            <a:pPr algn="ctr">
              <a:defRPr/>
            </a:pPr>
            <a:r>
              <a:rPr lang="en-US" altLang="zh-TW" sz="16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+mn-lt"/>
              </a:rPr>
              <a:t>C3</a:t>
            </a:r>
            <a:endParaRPr lang="en-US" sz="1600" b="1" dirty="0">
              <a:solidFill>
                <a:schemeClr val="accent1">
                  <a:lumMod val="40000"/>
                  <a:lumOff val="60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79153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/>
      <p:bldP spid="13" grpId="0"/>
      <p:bldP spid="34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600" dirty="0" smtClean="0"/>
              <a:t>增值</a:t>
            </a:r>
            <a:r>
              <a:rPr lang="en-US" altLang="zh-CN" sz="3600" dirty="0"/>
              <a:t>: </a:t>
            </a:r>
            <a:r>
              <a:rPr lang="zh-CN" altLang="en-US" sz="3600" dirty="0"/>
              <a:t>学生才能发</a:t>
            </a:r>
            <a:r>
              <a:rPr lang="zh-CN" altLang="en-US" sz="3600" dirty="0" smtClean="0"/>
              <a:t>展 </a:t>
            </a:r>
            <a:r>
              <a:rPr lang="en-US" altLang="zh-CN" sz="3600" dirty="0" smtClean="0"/>
              <a:t>(</a:t>
            </a:r>
            <a:r>
              <a:rPr lang="zh-CN" altLang="en-US" sz="3600" dirty="0"/>
              <a:t>所属学院整体</a:t>
            </a:r>
            <a:r>
              <a:rPr lang="en-US" altLang="zh-CN" sz="3600" dirty="0" smtClean="0"/>
              <a:t>)</a:t>
            </a:r>
            <a:endParaRPr lang="en-US" altLang="en-US" sz="36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5FB3D9-A88F-4B7E-886C-88D0AA6C8653}" type="slidenum">
              <a:rPr lang="en-US" altLang="en-US" smtClean="0"/>
              <a:pPr>
                <a:defRPr/>
              </a:pPr>
              <a:t>46</a:t>
            </a:fld>
            <a:endParaRPr lang="en-US" alt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1734076" y="1078468"/>
            <a:ext cx="1390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800" b="1" dirty="0" smtClean="0"/>
              <a:t>2012</a:t>
            </a:r>
            <a:r>
              <a:rPr lang="zh-TW" altLang="en-US" sz="1800" b="1" dirty="0"/>
              <a:t>毕业生</a:t>
            </a:r>
            <a:endParaRPr lang="en-US" sz="1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562600" y="1066800"/>
            <a:ext cx="1390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800" b="1" dirty="0" smtClean="0"/>
              <a:t>2013</a:t>
            </a:r>
            <a:r>
              <a:rPr lang="zh-TW" altLang="en-US" sz="1800" b="1" dirty="0" smtClean="0"/>
              <a:t>毕</a:t>
            </a:r>
            <a:r>
              <a:rPr lang="zh-TW" altLang="en-US" sz="1800" b="1" dirty="0"/>
              <a:t>业生</a:t>
            </a:r>
            <a:endParaRPr lang="en-US" sz="1800" b="1" dirty="0"/>
          </a:p>
        </p:txBody>
      </p:sp>
      <p:pic>
        <p:nvPicPr>
          <p:cNvPr id="23" name="Picture 5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50000"/>
          <a:stretch/>
        </p:blipFill>
        <p:spPr bwMode="auto">
          <a:xfrm>
            <a:off x="685800" y="6019800"/>
            <a:ext cx="3400187" cy="1875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4969"/>
          <a:stretch/>
        </p:blipFill>
        <p:spPr bwMode="auto">
          <a:xfrm>
            <a:off x="1066800" y="1400963"/>
            <a:ext cx="2932092" cy="3303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Straight Arrow Connector 11"/>
          <p:cNvCxnSpPr/>
          <p:nvPr/>
        </p:nvCxnSpPr>
        <p:spPr>
          <a:xfrm flipV="1">
            <a:off x="2999724" y="2209800"/>
            <a:ext cx="0" cy="503237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1990074" y="2831944"/>
            <a:ext cx="20193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1600" b="1" dirty="0">
                <a:solidFill>
                  <a:srgbClr val="00B0F0"/>
                </a:solidFill>
                <a:latin typeface="+mn-lt"/>
              </a:rPr>
              <a:t>由第一学年至毕业年改善最多的范</a:t>
            </a:r>
            <a:r>
              <a:rPr lang="zh-CN" altLang="en-US" sz="1600" b="1" dirty="0" smtClean="0">
                <a:solidFill>
                  <a:srgbClr val="00B0F0"/>
                </a:solidFill>
                <a:latin typeface="+mn-lt"/>
              </a:rPr>
              <a:t>畴</a:t>
            </a:r>
            <a:endParaRPr lang="en-US" altLang="zh-CN" sz="1600" b="1" dirty="0" smtClean="0">
              <a:solidFill>
                <a:srgbClr val="00B0F0"/>
              </a:solidFill>
              <a:latin typeface="+mn-lt"/>
            </a:endParaRPr>
          </a:p>
          <a:p>
            <a:pPr algn="ctr">
              <a:defRPr/>
            </a:pPr>
            <a:r>
              <a:rPr lang="en-US" altLang="zh-TW" sz="1600" b="1" dirty="0" smtClean="0">
                <a:solidFill>
                  <a:srgbClr val="00B0F0"/>
                </a:solidFill>
                <a:latin typeface="+mn-lt"/>
              </a:rPr>
              <a:t>C6</a:t>
            </a:r>
            <a:endParaRPr lang="en-US" sz="1600" b="1" dirty="0">
              <a:solidFill>
                <a:srgbClr val="00B0F0"/>
              </a:solidFill>
              <a:latin typeface="+mn-lt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5256"/>
          <a:stretch/>
        </p:blipFill>
        <p:spPr bwMode="auto">
          <a:xfrm>
            <a:off x="4893201" y="1371601"/>
            <a:ext cx="2955399" cy="3332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3" name="Straight Arrow Connector 32"/>
          <p:cNvCxnSpPr/>
          <p:nvPr/>
        </p:nvCxnSpPr>
        <p:spPr>
          <a:xfrm flipV="1">
            <a:off x="6670412" y="1839272"/>
            <a:ext cx="0" cy="622146"/>
          </a:xfrm>
          <a:prstGeom prst="straightConnector1">
            <a:avLst/>
          </a:prstGeom>
          <a:ln>
            <a:solidFill>
              <a:srgbClr val="92D050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5660762" y="2590799"/>
            <a:ext cx="20193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1600" b="1" dirty="0">
                <a:solidFill>
                  <a:srgbClr val="92D050"/>
                </a:solidFill>
                <a:latin typeface="+mn-lt"/>
              </a:rPr>
              <a:t>由第一学年至毕业年改善最多的范</a:t>
            </a:r>
            <a:r>
              <a:rPr lang="zh-CN" altLang="en-US" sz="1600" b="1" dirty="0" smtClean="0">
                <a:solidFill>
                  <a:srgbClr val="92D050"/>
                </a:solidFill>
                <a:latin typeface="+mn-lt"/>
              </a:rPr>
              <a:t>畴</a:t>
            </a:r>
            <a:endParaRPr lang="en-US" altLang="zh-CN" sz="1600" b="1" dirty="0" smtClean="0">
              <a:solidFill>
                <a:srgbClr val="92D050"/>
              </a:solidFill>
              <a:latin typeface="+mn-lt"/>
            </a:endParaRPr>
          </a:p>
          <a:p>
            <a:pPr algn="ctr">
              <a:defRPr/>
            </a:pPr>
            <a:r>
              <a:rPr lang="en-US" altLang="zh-TW" sz="1600" b="1" dirty="0" smtClean="0">
                <a:solidFill>
                  <a:srgbClr val="92D050"/>
                </a:solidFill>
                <a:latin typeface="+mn-lt"/>
              </a:rPr>
              <a:t>C4</a:t>
            </a:r>
            <a:endParaRPr lang="en-US" sz="1600" b="1" dirty="0">
              <a:solidFill>
                <a:srgbClr val="92D050"/>
              </a:solidFill>
              <a:latin typeface="+mn-lt"/>
            </a:endParaRPr>
          </a:p>
        </p:txBody>
      </p:sp>
      <p:pic>
        <p:nvPicPr>
          <p:cNvPr id="21" name="Picture 4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7948"/>
          <a:stretch/>
        </p:blipFill>
        <p:spPr bwMode="auto">
          <a:xfrm>
            <a:off x="1371600" y="4908609"/>
            <a:ext cx="6553200" cy="8825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 24"/>
          <p:cNvSpPr/>
          <p:nvPr/>
        </p:nvSpPr>
        <p:spPr>
          <a:xfrm>
            <a:off x="5105400" y="4830102"/>
            <a:ext cx="1565275" cy="245796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6708249" y="4811353"/>
            <a:ext cx="148470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b="1" dirty="0">
                <a:solidFill>
                  <a:srgbClr val="00B0F0"/>
                </a:solidFill>
              </a:rPr>
              <a:t>例如</a:t>
            </a:r>
            <a:r>
              <a:rPr lang="en-US" sz="1600" b="1" dirty="0" smtClean="0">
                <a:solidFill>
                  <a:srgbClr val="00B0F0"/>
                </a:solidFill>
              </a:rPr>
              <a:t>:</a:t>
            </a:r>
            <a:r>
              <a:rPr lang="zh-TW" altLang="en-US" sz="1600" b="1" dirty="0">
                <a:solidFill>
                  <a:srgbClr val="00B0F0"/>
                </a:solidFill>
              </a:rPr>
              <a:t>沟通技</a:t>
            </a:r>
            <a:r>
              <a:rPr lang="zh-TW" altLang="en-US" sz="1600" b="1" dirty="0" smtClean="0">
                <a:solidFill>
                  <a:srgbClr val="00B0F0"/>
                </a:solidFill>
              </a:rPr>
              <a:t>巧</a:t>
            </a:r>
            <a:endParaRPr lang="zh-TW" altLang="en-US" sz="1600" b="1" dirty="0">
              <a:solidFill>
                <a:srgbClr val="00B0F0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295399" y="5334000"/>
            <a:ext cx="1565275" cy="24579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9" name="TextBox 18"/>
          <p:cNvSpPr txBox="1"/>
          <p:nvPr/>
        </p:nvSpPr>
        <p:spPr>
          <a:xfrm>
            <a:off x="2971800" y="5257800"/>
            <a:ext cx="139493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b="1" dirty="0">
                <a:solidFill>
                  <a:srgbClr val="92D050"/>
                </a:solidFill>
              </a:rPr>
              <a:t>例如</a:t>
            </a:r>
            <a:r>
              <a:rPr lang="en-US" sz="1600" b="1" dirty="0" smtClean="0">
                <a:solidFill>
                  <a:srgbClr val="92D050"/>
                </a:solidFill>
              </a:rPr>
              <a:t>:</a:t>
            </a:r>
            <a:r>
              <a:rPr lang="zh-TW" altLang="en-US" sz="1600" b="1" dirty="0">
                <a:solidFill>
                  <a:srgbClr val="92D050"/>
                </a:solidFill>
              </a:rPr>
              <a:t>适应力 </a:t>
            </a:r>
            <a:r>
              <a:rPr lang="zh-TW" altLang="en-US" sz="1600" b="1" dirty="0" smtClean="0">
                <a:solidFill>
                  <a:srgbClr val="92D050"/>
                </a:solidFill>
              </a:rPr>
              <a:t> </a:t>
            </a:r>
            <a:endParaRPr lang="zh-TW" altLang="en-US" sz="1600" b="1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64535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4" grpId="0"/>
      <p:bldP spid="25" grpId="0" animBg="1"/>
      <p:bldP spid="26" grpId="0"/>
      <p:bldP spid="18" grpId="0" animBg="1"/>
      <p:bldP spid="19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600" dirty="0" smtClean="0"/>
              <a:t>增值</a:t>
            </a:r>
            <a:r>
              <a:rPr lang="en-US" altLang="zh-CN" sz="3600" dirty="0"/>
              <a:t>: </a:t>
            </a:r>
            <a:r>
              <a:rPr lang="zh-CN" altLang="en-US" sz="3600" dirty="0"/>
              <a:t>教与学环</a:t>
            </a:r>
            <a:r>
              <a:rPr lang="zh-CN" altLang="en-US" sz="3600" dirty="0" smtClean="0"/>
              <a:t>境</a:t>
            </a:r>
            <a:r>
              <a:rPr lang="en-US" altLang="zh-CN" sz="3600" dirty="0" smtClean="0"/>
              <a:t>(</a:t>
            </a:r>
            <a:r>
              <a:rPr lang="zh-CN" altLang="en-US" sz="3600" dirty="0" smtClean="0">
                <a:ea typeface="PMingLiU" pitchFamily="18" charset="-120"/>
              </a:rPr>
              <a:t>课</a:t>
            </a:r>
            <a:r>
              <a:rPr lang="zh-CN" altLang="en-US" sz="3600" dirty="0" smtClean="0">
                <a:ea typeface="PMingLiU" pitchFamily="18" charset="-120"/>
              </a:rPr>
              <a:t>程</a:t>
            </a:r>
            <a:r>
              <a:rPr lang="en-US" altLang="zh-CN" sz="3600" dirty="0" smtClean="0">
                <a:ea typeface="PMingLiU" pitchFamily="18" charset="-120"/>
              </a:rPr>
              <a:t>A)</a:t>
            </a:r>
            <a:endParaRPr lang="en-US" altLang="en-US" sz="36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5FB3D9-A88F-4B7E-886C-88D0AA6C8653}" type="slidenum">
              <a:rPr lang="en-US" altLang="en-US" smtClean="0"/>
              <a:pPr>
                <a:defRPr/>
              </a:pPr>
              <a:t>47</a:t>
            </a:fld>
            <a:endParaRPr lang="en-US" alt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1734076" y="1078468"/>
            <a:ext cx="1390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800" b="1" dirty="0" smtClean="0"/>
              <a:t>2012</a:t>
            </a:r>
            <a:r>
              <a:rPr lang="zh-TW" altLang="en-US" sz="1800" b="1" dirty="0"/>
              <a:t>毕业生</a:t>
            </a:r>
            <a:endParaRPr lang="en-US" sz="1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562600" y="1066800"/>
            <a:ext cx="1390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800" b="1" dirty="0" smtClean="0"/>
              <a:t>2013</a:t>
            </a:r>
            <a:r>
              <a:rPr lang="zh-TW" altLang="en-US" sz="1800" b="1" dirty="0" smtClean="0"/>
              <a:t>毕</a:t>
            </a:r>
            <a:r>
              <a:rPr lang="zh-TW" altLang="en-US" sz="1800" b="1" dirty="0"/>
              <a:t>业生</a:t>
            </a:r>
            <a:endParaRPr lang="en-US" sz="1800" b="1" dirty="0"/>
          </a:p>
        </p:txBody>
      </p:sp>
      <p:pic>
        <p:nvPicPr>
          <p:cNvPr id="4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1490" y="4800600"/>
            <a:ext cx="5924550" cy="1036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3108325" y="5224046"/>
            <a:ext cx="10743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b="1" dirty="0">
                <a:solidFill>
                  <a:srgbClr val="92D050"/>
                </a:solidFill>
              </a:rPr>
              <a:t>例如</a:t>
            </a:r>
            <a:r>
              <a:rPr lang="en-US" sz="1600" b="1" dirty="0" smtClean="0">
                <a:solidFill>
                  <a:srgbClr val="92D050"/>
                </a:solidFill>
              </a:rPr>
              <a:t>:</a:t>
            </a:r>
            <a:r>
              <a:rPr lang="zh-TW" altLang="en-US" sz="1600" b="1" dirty="0">
                <a:solidFill>
                  <a:srgbClr val="92D050"/>
                </a:solidFill>
              </a:rPr>
              <a:t>评</a:t>
            </a:r>
            <a:r>
              <a:rPr lang="zh-TW" altLang="en-US" sz="1600" b="1" dirty="0" smtClean="0">
                <a:solidFill>
                  <a:srgbClr val="92D050"/>
                </a:solidFill>
              </a:rPr>
              <a:t>估</a:t>
            </a:r>
          </a:p>
        </p:txBody>
      </p:sp>
      <p:sp>
        <p:nvSpPr>
          <p:cNvPr id="25" name="Rectangle 24"/>
          <p:cNvSpPr/>
          <p:nvPr/>
        </p:nvSpPr>
        <p:spPr>
          <a:xfrm>
            <a:off x="1524000" y="5618657"/>
            <a:ext cx="1565275" cy="245796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3124200" y="5585996"/>
            <a:ext cx="12795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b="1" dirty="0">
                <a:solidFill>
                  <a:srgbClr val="00B0F0"/>
                </a:solidFill>
              </a:rPr>
              <a:t>例如</a:t>
            </a:r>
            <a:r>
              <a:rPr lang="en-US" sz="1600" b="1" dirty="0" smtClean="0">
                <a:solidFill>
                  <a:srgbClr val="00B0F0"/>
                </a:solidFill>
              </a:rPr>
              <a:t>:</a:t>
            </a:r>
            <a:r>
              <a:rPr lang="zh-TW" altLang="en-US" sz="1600" b="1" dirty="0">
                <a:solidFill>
                  <a:srgbClr val="00B0F0"/>
                </a:solidFill>
              </a:rPr>
              <a:t>工作</a:t>
            </a:r>
            <a:r>
              <a:rPr lang="zh-TW" altLang="en-US" sz="1600" b="1" dirty="0" smtClean="0">
                <a:solidFill>
                  <a:srgbClr val="00B0F0"/>
                </a:solidFill>
              </a:rPr>
              <a:t>量</a:t>
            </a:r>
            <a:endParaRPr lang="en-US" sz="1600" b="1" dirty="0">
              <a:solidFill>
                <a:srgbClr val="00B0F0"/>
              </a:solidFill>
            </a:endParaRPr>
          </a:p>
        </p:txBody>
      </p:sp>
      <p:pic>
        <p:nvPicPr>
          <p:cNvPr id="45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9723" y="6019800"/>
            <a:ext cx="2865477" cy="384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Rectangle 22"/>
          <p:cNvSpPr/>
          <p:nvPr/>
        </p:nvSpPr>
        <p:spPr>
          <a:xfrm>
            <a:off x="1524000" y="5257800"/>
            <a:ext cx="1565275" cy="24579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92D05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68041" y="1371600"/>
            <a:ext cx="2904572" cy="34227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2072461" y="3269292"/>
            <a:ext cx="20193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1600" b="1" dirty="0">
                <a:solidFill>
                  <a:srgbClr val="00B0F0"/>
                </a:solidFill>
                <a:latin typeface="+mn-lt"/>
              </a:rPr>
              <a:t>由第一学年至毕业年改善最多的范</a:t>
            </a:r>
            <a:r>
              <a:rPr lang="zh-CN" altLang="en-US" sz="1600" b="1" dirty="0" smtClean="0">
                <a:solidFill>
                  <a:srgbClr val="00B0F0"/>
                </a:solidFill>
                <a:latin typeface="+mn-lt"/>
              </a:rPr>
              <a:t>畴</a:t>
            </a:r>
            <a:endParaRPr lang="en-US" altLang="zh-CN" sz="1600" b="1" dirty="0" smtClean="0">
              <a:solidFill>
                <a:srgbClr val="00B0F0"/>
              </a:solidFill>
              <a:latin typeface="+mn-lt"/>
            </a:endParaRPr>
          </a:p>
          <a:p>
            <a:pPr algn="ctr">
              <a:defRPr/>
            </a:pPr>
            <a:r>
              <a:rPr lang="en-US" altLang="zh-TW" sz="1600" b="1" dirty="0" smtClean="0">
                <a:solidFill>
                  <a:srgbClr val="00B0F0"/>
                </a:solidFill>
                <a:latin typeface="+mn-lt"/>
              </a:rPr>
              <a:t>T6</a:t>
            </a:r>
            <a:endParaRPr lang="en-US" sz="1600" b="1" dirty="0">
              <a:solidFill>
                <a:srgbClr val="00B0F0"/>
              </a:solidFill>
              <a:latin typeface="+mn-lt"/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 flipV="1">
            <a:off x="3089275" y="2977364"/>
            <a:ext cx="0" cy="282403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2743200" y="2178956"/>
            <a:ext cx="0" cy="259444"/>
          </a:xfrm>
          <a:prstGeom prst="straightConnector1">
            <a:avLst/>
          </a:prstGeom>
          <a:ln>
            <a:solidFill>
              <a:srgbClr val="92D050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734076" y="1393313"/>
            <a:ext cx="20193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1600" b="1" dirty="0">
                <a:solidFill>
                  <a:srgbClr val="92D050"/>
                </a:solidFill>
                <a:latin typeface="+mn-lt"/>
              </a:rPr>
              <a:t>由第一学年至毕业年落下最多的范</a:t>
            </a:r>
            <a:r>
              <a:rPr lang="zh-CN" altLang="en-US" sz="1600" b="1" dirty="0" smtClean="0">
                <a:solidFill>
                  <a:srgbClr val="92D050"/>
                </a:solidFill>
                <a:latin typeface="+mn-lt"/>
              </a:rPr>
              <a:t>畴</a:t>
            </a:r>
            <a:endParaRPr lang="en-US" altLang="zh-CN" sz="1600" b="1" dirty="0" smtClean="0">
              <a:solidFill>
                <a:srgbClr val="92D050"/>
              </a:solidFill>
              <a:latin typeface="+mn-lt"/>
            </a:endParaRPr>
          </a:p>
          <a:p>
            <a:pPr algn="ctr">
              <a:defRPr/>
            </a:pPr>
            <a:r>
              <a:rPr lang="en-US" sz="1600" b="1" dirty="0" smtClean="0">
                <a:solidFill>
                  <a:srgbClr val="92D050"/>
                </a:solidFill>
                <a:latin typeface="+mn-lt"/>
              </a:rPr>
              <a:t>T4</a:t>
            </a:r>
            <a:endParaRPr lang="en-US" sz="1600" b="1" dirty="0">
              <a:solidFill>
                <a:srgbClr val="92D050"/>
              </a:solidFill>
              <a:latin typeface="+mn-lt"/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76801" y="1371601"/>
            <a:ext cx="2895600" cy="344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TextBox 36"/>
          <p:cNvSpPr txBox="1"/>
          <p:nvPr/>
        </p:nvSpPr>
        <p:spPr>
          <a:xfrm>
            <a:off x="6645870" y="3564523"/>
            <a:ext cx="100965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1600" b="1" dirty="0">
                <a:solidFill>
                  <a:srgbClr val="CC0066"/>
                </a:solidFill>
              </a:rPr>
              <a:t>回收率低</a:t>
            </a:r>
          </a:p>
        </p:txBody>
      </p:sp>
      <p:sp>
        <p:nvSpPr>
          <p:cNvPr id="38" name="Oval 37"/>
          <p:cNvSpPr/>
          <p:nvPr/>
        </p:nvSpPr>
        <p:spPr>
          <a:xfrm>
            <a:off x="6837680" y="4402723"/>
            <a:ext cx="401320" cy="397877"/>
          </a:xfrm>
          <a:prstGeom prst="ellipse">
            <a:avLst/>
          </a:prstGeom>
          <a:noFill/>
          <a:ln>
            <a:solidFill>
              <a:srgbClr val="CC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33525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 animBg="1"/>
      <p:bldP spid="26" grpId="0"/>
      <p:bldP spid="23" grpId="0" animBg="1"/>
      <p:bldP spid="13" grpId="0"/>
      <p:bldP spid="18" grpId="0"/>
      <p:bldP spid="37" grpId="0"/>
      <p:bldP spid="38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zh-CN" altLang="en-US" dirty="0" smtClean="0"/>
              <a:t>评估 </a:t>
            </a:r>
            <a:r>
              <a:rPr lang="zh-CN" altLang="en-US" dirty="0" smtClean="0"/>
              <a:t> </a:t>
            </a:r>
            <a:endParaRPr lang="en-US" altLang="zh-CN" dirty="0" smtClean="0"/>
          </a:p>
          <a:p>
            <a:pPr lvl="1">
              <a:defRPr/>
            </a:pPr>
            <a:r>
              <a:rPr lang="zh-CN" altLang="en-US" dirty="0" smtClean="0"/>
              <a:t>课</a:t>
            </a:r>
            <a:r>
              <a:rPr lang="zh-CN" altLang="en-US" dirty="0"/>
              <a:t>程采用了多种评估方法 </a:t>
            </a:r>
            <a:endParaRPr lang="en-US" altLang="zh-CN" dirty="0" smtClean="0"/>
          </a:p>
          <a:p>
            <a:pPr lvl="1">
              <a:defRPr/>
            </a:pPr>
            <a:r>
              <a:rPr lang="zh-CN" altLang="en-US" dirty="0" smtClean="0"/>
              <a:t>我</a:t>
            </a:r>
            <a:r>
              <a:rPr lang="zh-CN" altLang="en-US" dirty="0"/>
              <a:t>需要具备良好的思考能力才可取得优良成绩 </a:t>
            </a:r>
            <a:endParaRPr lang="en-US" altLang="zh-CN" dirty="0" smtClean="0"/>
          </a:p>
          <a:p>
            <a:pPr lvl="1">
              <a:defRPr/>
            </a:pPr>
            <a:r>
              <a:rPr lang="zh-CN" altLang="en-US" dirty="0" smtClean="0"/>
              <a:t>评</a:t>
            </a:r>
            <a:r>
              <a:rPr lang="zh-CN" altLang="en-US" dirty="0"/>
              <a:t>估测试了我对课程中主要概念的理解</a:t>
            </a:r>
            <a:endParaRPr lang="en-US" altLang="zh-CN" dirty="0" smtClean="0"/>
          </a:p>
          <a:p>
            <a:pPr>
              <a:defRPr/>
            </a:pPr>
            <a:r>
              <a:rPr lang="zh-CN" altLang="en-US" dirty="0" smtClean="0"/>
              <a:t>工</a:t>
            </a:r>
            <a:r>
              <a:rPr lang="zh-CN" altLang="en-US" dirty="0"/>
              <a:t>作</a:t>
            </a:r>
            <a:r>
              <a:rPr lang="zh-CN" altLang="en-US" dirty="0" smtClean="0"/>
              <a:t>量 </a:t>
            </a:r>
            <a:endParaRPr lang="zh-CN" altLang="en-US" dirty="0"/>
          </a:p>
          <a:p>
            <a:pPr lvl="1">
              <a:defRPr/>
            </a:pPr>
            <a:r>
              <a:rPr lang="zh-CN" altLang="en-US" dirty="0"/>
              <a:t>我能够在没有过多的压力下完成课程要求</a:t>
            </a:r>
          </a:p>
          <a:p>
            <a:pPr lvl="1">
              <a:defRPr/>
            </a:pPr>
            <a:r>
              <a:rPr lang="zh-CN" altLang="en-US" dirty="0"/>
              <a:t>课程要求的工作量是合理的</a:t>
            </a:r>
          </a:p>
          <a:p>
            <a:pPr lvl="1">
              <a:defRPr/>
            </a:pPr>
            <a:endParaRPr lang="en-US" altLang="zh-TW" sz="2400" dirty="0"/>
          </a:p>
          <a:p>
            <a:pPr lvl="1">
              <a:defRPr/>
            </a:pPr>
            <a:endParaRPr lang="en-US" altLang="en-US" sz="2400" dirty="0"/>
          </a:p>
          <a:p>
            <a:pPr lvl="1"/>
            <a:endParaRPr lang="en-US" altLang="en-US" sz="24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ACD4B3-A5A6-4CB1-A7E1-E97E1C91A9A1}" type="slidenum">
              <a:rPr lang="en-US" altLang="en-US" smtClean="0"/>
              <a:pPr>
                <a:defRPr/>
              </a:pPr>
              <a:t>48</a:t>
            </a:fld>
            <a:endParaRPr lang="en-US" alt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905000" y="322118"/>
            <a:ext cx="6629400" cy="838200"/>
          </a:xfrm>
        </p:spPr>
        <p:txBody>
          <a:bodyPr/>
          <a:lstStyle/>
          <a:p>
            <a:r>
              <a:rPr lang="en-US" sz="3200" dirty="0" smtClean="0"/>
              <a:t>      		  </a:t>
            </a:r>
            <a:r>
              <a:rPr lang="en-US" sz="3200" i="1" dirty="0" smtClean="0"/>
              <a:t>…</a:t>
            </a:r>
            <a:r>
              <a:rPr lang="zh-TW" altLang="en-US" sz="3200" i="1" dirty="0" smtClean="0"/>
              <a:t>增值</a:t>
            </a:r>
            <a:r>
              <a:rPr lang="en-US" altLang="zh-TW" sz="3200" i="1" dirty="0" smtClean="0"/>
              <a:t>: </a:t>
            </a:r>
            <a:r>
              <a:rPr lang="zh-TW" altLang="en-US" sz="3200" i="1" dirty="0">
                <a:ea typeface="PMingLiU" pitchFamily="18" charset="-120"/>
              </a:rPr>
              <a:t>教与学环境</a:t>
            </a:r>
            <a:endParaRPr lang="en-US" sz="3200" i="1" dirty="0"/>
          </a:p>
        </p:txBody>
      </p:sp>
      <p:sp>
        <p:nvSpPr>
          <p:cNvPr id="7" name="Down Arrow 6"/>
          <p:cNvSpPr/>
          <p:nvPr/>
        </p:nvSpPr>
        <p:spPr>
          <a:xfrm>
            <a:off x="1600200" y="1066800"/>
            <a:ext cx="242316" cy="381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Up Arrow 7"/>
          <p:cNvSpPr/>
          <p:nvPr/>
        </p:nvSpPr>
        <p:spPr>
          <a:xfrm>
            <a:off x="1981200" y="3048000"/>
            <a:ext cx="228600" cy="439387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94912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600" dirty="0" smtClean="0"/>
              <a:t>增值</a:t>
            </a:r>
            <a:r>
              <a:rPr lang="en-US" altLang="zh-CN" sz="3600" dirty="0"/>
              <a:t>: </a:t>
            </a:r>
            <a:r>
              <a:rPr lang="zh-CN" altLang="en-US" sz="3600" dirty="0"/>
              <a:t>教与学环境 </a:t>
            </a:r>
            <a:r>
              <a:rPr lang="en-US" altLang="zh-CN" sz="3600" dirty="0"/>
              <a:t>(</a:t>
            </a:r>
            <a:r>
              <a:rPr lang="zh-CN" altLang="en-US" sz="3600" dirty="0"/>
              <a:t>大学整体</a:t>
            </a:r>
            <a:r>
              <a:rPr lang="en-US" altLang="zh-CN" sz="3600" dirty="0"/>
              <a:t>)</a:t>
            </a:r>
            <a:endParaRPr lang="en-US" altLang="en-US" sz="36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5FB3D9-A88F-4B7E-886C-88D0AA6C8653}" type="slidenum">
              <a:rPr lang="en-US" altLang="en-US" smtClean="0"/>
              <a:pPr>
                <a:defRPr/>
              </a:pPr>
              <a:t>49</a:t>
            </a:fld>
            <a:endParaRPr lang="en-US" alt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1734076" y="1078468"/>
            <a:ext cx="1390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800" b="1" dirty="0" smtClean="0"/>
              <a:t>2012</a:t>
            </a:r>
            <a:r>
              <a:rPr lang="zh-TW" altLang="en-US" sz="1800" b="1" dirty="0"/>
              <a:t>毕业生</a:t>
            </a:r>
            <a:endParaRPr lang="en-US" sz="1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562600" y="1066800"/>
            <a:ext cx="1390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800" b="1" dirty="0" smtClean="0"/>
              <a:t>2013</a:t>
            </a:r>
            <a:r>
              <a:rPr lang="zh-TW" altLang="en-US" sz="1800" b="1" dirty="0" smtClean="0"/>
              <a:t>毕</a:t>
            </a:r>
            <a:r>
              <a:rPr lang="zh-TW" altLang="en-US" sz="1800" b="1" dirty="0"/>
              <a:t>业生</a:t>
            </a:r>
            <a:endParaRPr lang="en-US" sz="1800" b="1" dirty="0"/>
          </a:p>
        </p:txBody>
      </p:sp>
      <p:pic>
        <p:nvPicPr>
          <p:cNvPr id="31" name="Picture 6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50000"/>
          <a:stretch/>
        </p:blipFill>
        <p:spPr bwMode="auto">
          <a:xfrm>
            <a:off x="685800" y="6019801"/>
            <a:ext cx="3506867" cy="2186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71650" y="4800600"/>
            <a:ext cx="5772150" cy="956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 24"/>
          <p:cNvSpPr/>
          <p:nvPr/>
        </p:nvSpPr>
        <p:spPr>
          <a:xfrm>
            <a:off x="1574808" y="5545404"/>
            <a:ext cx="1565275" cy="245796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3140083" y="5528846"/>
            <a:ext cx="12795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b="1" dirty="0">
                <a:solidFill>
                  <a:srgbClr val="00B0F0"/>
                </a:solidFill>
              </a:rPr>
              <a:t>例如</a:t>
            </a:r>
            <a:r>
              <a:rPr lang="en-US" sz="1600" b="1" dirty="0" smtClean="0">
                <a:solidFill>
                  <a:srgbClr val="00B0F0"/>
                </a:solidFill>
              </a:rPr>
              <a:t>:</a:t>
            </a:r>
            <a:r>
              <a:rPr lang="zh-TW" altLang="en-US" sz="1600" b="1" dirty="0">
                <a:solidFill>
                  <a:srgbClr val="00B0F0"/>
                </a:solidFill>
              </a:rPr>
              <a:t>工作量</a:t>
            </a:r>
            <a:endParaRPr lang="en-US" sz="1600" b="1" dirty="0">
              <a:solidFill>
                <a:srgbClr val="00B0F0"/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5771"/>
          <a:stretch/>
        </p:blipFill>
        <p:spPr bwMode="auto">
          <a:xfrm>
            <a:off x="1117987" y="1395992"/>
            <a:ext cx="2920613" cy="3226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Straight Arrow Connector 11"/>
          <p:cNvCxnSpPr/>
          <p:nvPr/>
        </p:nvCxnSpPr>
        <p:spPr>
          <a:xfrm flipV="1">
            <a:off x="3028950" y="3124200"/>
            <a:ext cx="0" cy="251617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2019300" y="3360003"/>
            <a:ext cx="20193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1600" b="1" dirty="0">
                <a:solidFill>
                  <a:srgbClr val="00B0F0"/>
                </a:solidFill>
                <a:latin typeface="+mn-lt"/>
              </a:rPr>
              <a:t>由第一学年至毕业年改善最多的范</a:t>
            </a:r>
            <a:r>
              <a:rPr lang="zh-CN" altLang="en-US" sz="1600" b="1" dirty="0" smtClean="0">
                <a:solidFill>
                  <a:srgbClr val="00B0F0"/>
                </a:solidFill>
                <a:latin typeface="+mn-lt"/>
              </a:rPr>
              <a:t>畴</a:t>
            </a:r>
            <a:endParaRPr lang="en-US" altLang="zh-CN" sz="1600" b="1" dirty="0" smtClean="0">
              <a:solidFill>
                <a:srgbClr val="00B0F0"/>
              </a:solidFill>
              <a:latin typeface="+mn-lt"/>
            </a:endParaRPr>
          </a:p>
          <a:p>
            <a:pPr algn="ctr">
              <a:defRPr/>
            </a:pPr>
            <a:r>
              <a:rPr lang="en-US" altLang="zh-TW" sz="1600" b="1" dirty="0" smtClean="0">
                <a:solidFill>
                  <a:srgbClr val="00B0F0"/>
                </a:solidFill>
                <a:latin typeface="+mn-lt"/>
              </a:rPr>
              <a:t>T6</a:t>
            </a:r>
            <a:endParaRPr lang="en-US" sz="1600" b="1" dirty="0">
              <a:solidFill>
                <a:srgbClr val="00B0F0"/>
              </a:solidFill>
              <a:latin typeface="+mn-lt"/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5185"/>
          <a:stretch/>
        </p:blipFill>
        <p:spPr bwMode="auto">
          <a:xfrm>
            <a:off x="4951482" y="1371600"/>
            <a:ext cx="2923530" cy="325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3" name="Straight Arrow Connector 32"/>
          <p:cNvCxnSpPr/>
          <p:nvPr/>
        </p:nvCxnSpPr>
        <p:spPr>
          <a:xfrm flipV="1">
            <a:off x="6838950" y="3124200"/>
            <a:ext cx="0" cy="274636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5829300" y="3352800"/>
            <a:ext cx="20193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1600" b="1" dirty="0">
                <a:solidFill>
                  <a:srgbClr val="00B0F0"/>
                </a:solidFill>
                <a:latin typeface="+mn-lt"/>
              </a:rPr>
              <a:t>由第一学年至毕业年改善最多的范</a:t>
            </a:r>
            <a:r>
              <a:rPr lang="zh-CN" altLang="en-US" sz="1600" b="1" dirty="0" smtClean="0">
                <a:solidFill>
                  <a:srgbClr val="00B0F0"/>
                </a:solidFill>
                <a:latin typeface="+mn-lt"/>
              </a:rPr>
              <a:t>畴</a:t>
            </a:r>
            <a:endParaRPr lang="en-US" altLang="zh-CN" sz="1600" b="1" dirty="0" smtClean="0">
              <a:solidFill>
                <a:srgbClr val="00B0F0"/>
              </a:solidFill>
              <a:latin typeface="+mn-lt"/>
            </a:endParaRPr>
          </a:p>
          <a:p>
            <a:pPr algn="ctr">
              <a:defRPr/>
            </a:pPr>
            <a:r>
              <a:rPr lang="en-US" altLang="zh-TW" sz="1600" b="1" dirty="0">
                <a:solidFill>
                  <a:srgbClr val="00B0F0"/>
                </a:solidFill>
                <a:latin typeface="+mn-lt"/>
              </a:rPr>
              <a:t>T</a:t>
            </a:r>
            <a:r>
              <a:rPr lang="en-US" altLang="zh-TW" sz="1600" b="1" dirty="0" smtClean="0">
                <a:solidFill>
                  <a:srgbClr val="00B0F0"/>
                </a:solidFill>
                <a:latin typeface="+mn-lt"/>
              </a:rPr>
              <a:t>6</a:t>
            </a:r>
            <a:endParaRPr lang="en-US" sz="1600" b="1" dirty="0">
              <a:solidFill>
                <a:srgbClr val="00B0F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13107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/>
      <p:bldP spid="13" grpId="0"/>
      <p:bldP spid="34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600" dirty="0" smtClean="0"/>
              <a:t>增值</a:t>
            </a:r>
            <a:r>
              <a:rPr lang="en-US" altLang="zh-CN" sz="3600" dirty="0"/>
              <a:t>: </a:t>
            </a:r>
            <a:r>
              <a:rPr lang="zh-CN" altLang="en-US" sz="3600" dirty="0"/>
              <a:t>教与学环境 </a:t>
            </a:r>
            <a:r>
              <a:rPr lang="en-US" altLang="zh-CN" sz="3600" dirty="0" smtClean="0"/>
              <a:t>(</a:t>
            </a:r>
            <a:r>
              <a:rPr lang="zh-CN" altLang="en-US" sz="3600" dirty="0"/>
              <a:t>所属学院整体</a:t>
            </a:r>
            <a:r>
              <a:rPr lang="en-US" altLang="zh-CN" sz="3600" dirty="0" smtClean="0"/>
              <a:t>)</a:t>
            </a:r>
            <a:endParaRPr lang="en-US" altLang="en-US" sz="36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5FB3D9-A88F-4B7E-886C-88D0AA6C8653}" type="slidenum">
              <a:rPr lang="en-US" altLang="en-US" smtClean="0"/>
              <a:pPr>
                <a:defRPr/>
              </a:pPr>
              <a:t>50</a:t>
            </a:fld>
            <a:endParaRPr lang="en-US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5562600" y="1066800"/>
            <a:ext cx="1390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800" b="1" dirty="0" smtClean="0"/>
              <a:t>2013</a:t>
            </a:r>
            <a:r>
              <a:rPr lang="zh-TW" altLang="en-US" sz="1800" b="1" dirty="0" smtClean="0"/>
              <a:t>毕</a:t>
            </a:r>
            <a:r>
              <a:rPr lang="zh-TW" altLang="en-US" sz="1800" b="1" dirty="0"/>
              <a:t>业生</a:t>
            </a:r>
            <a:endParaRPr lang="en-US" sz="1800" b="1" dirty="0"/>
          </a:p>
        </p:txBody>
      </p:sp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28800" y="4800600"/>
            <a:ext cx="5610225" cy="9426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17"/>
          <p:cNvSpPr/>
          <p:nvPr/>
        </p:nvSpPr>
        <p:spPr>
          <a:xfrm>
            <a:off x="1574808" y="5545404"/>
            <a:ext cx="1565275" cy="245796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9" name="TextBox 18"/>
          <p:cNvSpPr txBox="1"/>
          <p:nvPr/>
        </p:nvSpPr>
        <p:spPr>
          <a:xfrm>
            <a:off x="3140083" y="5528846"/>
            <a:ext cx="1279517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TW" altLang="en-US" sz="1600" b="1" dirty="0">
                <a:solidFill>
                  <a:srgbClr val="00B0F0"/>
                </a:solidFill>
              </a:rPr>
              <a:t>例如</a:t>
            </a:r>
            <a:r>
              <a:rPr lang="en-US" sz="1600" b="1" dirty="0" smtClean="0">
                <a:solidFill>
                  <a:srgbClr val="00B0F0"/>
                </a:solidFill>
              </a:rPr>
              <a:t>:</a:t>
            </a:r>
            <a:r>
              <a:rPr lang="zh-TW" altLang="en-US" sz="1600" b="1" dirty="0">
                <a:solidFill>
                  <a:srgbClr val="00B0F0"/>
                </a:solidFill>
              </a:rPr>
              <a:t>工作量</a:t>
            </a:r>
            <a:endParaRPr lang="en-US" sz="1600" b="1" dirty="0">
              <a:solidFill>
                <a:srgbClr val="00B0F0"/>
              </a:solidFill>
            </a:endParaRPr>
          </a:p>
        </p:txBody>
      </p:sp>
      <p:pic>
        <p:nvPicPr>
          <p:cNvPr id="22" name="Picture 5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50000"/>
          <a:stretch/>
        </p:blipFill>
        <p:spPr bwMode="auto">
          <a:xfrm>
            <a:off x="684134" y="6019800"/>
            <a:ext cx="3324007" cy="184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5482"/>
          <a:stretch/>
        </p:blipFill>
        <p:spPr bwMode="auto">
          <a:xfrm>
            <a:off x="1133501" y="1371600"/>
            <a:ext cx="2885792" cy="3241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Straight Arrow Connector 11"/>
          <p:cNvCxnSpPr/>
          <p:nvPr/>
        </p:nvCxnSpPr>
        <p:spPr>
          <a:xfrm flipV="1">
            <a:off x="2609850" y="2827306"/>
            <a:ext cx="0" cy="373094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1600200" y="3200400"/>
            <a:ext cx="20193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1600" b="1" dirty="0">
                <a:solidFill>
                  <a:srgbClr val="00B0F0"/>
                </a:solidFill>
                <a:latin typeface="+mn-lt"/>
              </a:rPr>
              <a:t>由第一学年至毕业年改善最多的范</a:t>
            </a:r>
            <a:r>
              <a:rPr lang="zh-CN" altLang="en-US" sz="1600" b="1" dirty="0" smtClean="0">
                <a:solidFill>
                  <a:srgbClr val="00B0F0"/>
                </a:solidFill>
                <a:latin typeface="+mn-lt"/>
              </a:rPr>
              <a:t>畴</a:t>
            </a:r>
            <a:endParaRPr lang="en-US" altLang="zh-CN" sz="1600" b="1" dirty="0" smtClean="0">
              <a:solidFill>
                <a:srgbClr val="00B0F0"/>
              </a:solidFill>
              <a:latin typeface="+mn-lt"/>
            </a:endParaRPr>
          </a:p>
          <a:p>
            <a:pPr algn="ctr">
              <a:defRPr/>
            </a:pPr>
            <a:r>
              <a:rPr lang="en-US" altLang="zh-TW" sz="1600" b="1" dirty="0" smtClean="0">
                <a:solidFill>
                  <a:srgbClr val="00B0F0"/>
                </a:solidFill>
                <a:latin typeface="+mn-lt"/>
              </a:rPr>
              <a:t>T6</a:t>
            </a:r>
            <a:endParaRPr lang="en-US" sz="1600" b="1" dirty="0">
              <a:solidFill>
                <a:srgbClr val="00B0F0"/>
              </a:solidFill>
              <a:latin typeface="+mn-lt"/>
            </a:endParaRP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5455"/>
          <a:stretch/>
        </p:blipFill>
        <p:spPr bwMode="auto">
          <a:xfrm>
            <a:off x="4883613" y="1371600"/>
            <a:ext cx="2819552" cy="3169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TextBox 33"/>
          <p:cNvSpPr txBox="1"/>
          <p:nvPr/>
        </p:nvSpPr>
        <p:spPr>
          <a:xfrm>
            <a:off x="5334000" y="3200400"/>
            <a:ext cx="20193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1600" b="1" dirty="0">
                <a:solidFill>
                  <a:srgbClr val="00B0F0"/>
                </a:solidFill>
                <a:latin typeface="+mn-lt"/>
              </a:rPr>
              <a:t>由第一学年至毕业年改善最多的范</a:t>
            </a:r>
            <a:r>
              <a:rPr lang="zh-CN" altLang="en-US" sz="1600" b="1" dirty="0" smtClean="0">
                <a:solidFill>
                  <a:srgbClr val="00B0F0"/>
                </a:solidFill>
                <a:latin typeface="+mn-lt"/>
              </a:rPr>
              <a:t>畴</a:t>
            </a:r>
            <a:endParaRPr lang="en-US" altLang="zh-CN" sz="1600" b="1" dirty="0" smtClean="0">
              <a:solidFill>
                <a:srgbClr val="00B0F0"/>
              </a:solidFill>
              <a:latin typeface="+mn-lt"/>
            </a:endParaRPr>
          </a:p>
          <a:p>
            <a:pPr algn="ctr">
              <a:defRPr/>
            </a:pPr>
            <a:r>
              <a:rPr lang="en-US" altLang="zh-TW" sz="1600" b="1" dirty="0">
                <a:solidFill>
                  <a:srgbClr val="00B0F0"/>
                </a:solidFill>
                <a:latin typeface="+mn-lt"/>
              </a:rPr>
              <a:t>T</a:t>
            </a:r>
            <a:r>
              <a:rPr lang="en-US" altLang="zh-TW" sz="1600" b="1" dirty="0" smtClean="0">
                <a:solidFill>
                  <a:srgbClr val="00B0F0"/>
                </a:solidFill>
                <a:latin typeface="+mn-lt"/>
              </a:rPr>
              <a:t>6</a:t>
            </a:r>
            <a:endParaRPr lang="en-US" sz="1600" b="1" dirty="0">
              <a:solidFill>
                <a:srgbClr val="00B0F0"/>
              </a:solidFill>
              <a:latin typeface="+mn-lt"/>
            </a:endParaRPr>
          </a:p>
        </p:txBody>
      </p:sp>
      <p:cxnSp>
        <p:nvCxnSpPr>
          <p:cNvPr id="33" name="Straight Arrow Connector 32"/>
          <p:cNvCxnSpPr/>
          <p:nvPr/>
        </p:nvCxnSpPr>
        <p:spPr>
          <a:xfrm flipV="1">
            <a:off x="6343650" y="2743200"/>
            <a:ext cx="0" cy="464403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1734076" y="1078468"/>
            <a:ext cx="1390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800" b="1" dirty="0" smtClean="0"/>
              <a:t>2012</a:t>
            </a:r>
            <a:r>
              <a:rPr lang="zh-TW" altLang="en-US" sz="1800" b="1" dirty="0"/>
              <a:t>毕业生</a:t>
            </a:r>
            <a:endParaRPr lang="en-US" sz="1800" b="1" dirty="0"/>
          </a:p>
        </p:txBody>
      </p:sp>
    </p:spTree>
    <p:extLst>
      <p:ext uri="{BB962C8B-B14F-4D97-AF65-F5344CB8AC3E}">
        <p14:creationId xmlns:p14="http://schemas.microsoft.com/office/powerpoint/2010/main" xmlns="" val="1601135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/>
      <p:bldP spid="13" grpId="0"/>
      <p:bldP spid="34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51203" name="Content Placeholder 2"/>
          <p:cNvSpPr>
            <a:spLocks noGrp="1"/>
          </p:cNvSpPr>
          <p:nvPr>
            <p:ph idx="1"/>
          </p:nvPr>
        </p:nvSpPr>
        <p:spPr>
          <a:xfrm>
            <a:off x="333375" y="1033463"/>
            <a:ext cx="8229600" cy="3843337"/>
          </a:xfrm>
        </p:spPr>
        <p:txBody>
          <a:bodyPr/>
          <a:lstStyle/>
          <a:p>
            <a:pPr eaLnBrk="1" hangingPunct="1"/>
            <a:endParaRPr lang="en-US" altLang="en-US" dirty="0" smtClean="0"/>
          </a:p>
          <a:p>
            <a:pPr eaLnBrk="1" hangingPunct="1"/>
            <a:endParaRPr lang="en-US" altLang="en-US" dirty="0" smtClean="0"/>
          </a:p>
          <a:p>
            <a:pPr eaLnBrk="1" hangingPunct="1"/>
            <a:endParaRPr lang="en-US" altLang="en-US" dirty="0" smtClean="0"/>
          </a:p>
          <a:p>
            <a:pPr algn="ctr" eaLnBrk="1" hangingPunct="1">
              <a:lnSpc>
                <a:spcPct val="90000"/>
              </a:lnSpc>
              <a:buNone/>
            </a:pPr>
            <a:r>
              <a:rPr lang="en-US" altLang="en-US" sz="4200" b="1" dirty="0" err="1" smtClean="0">
                <a:solidFill>
                  <a:schemeClr val="tx2"/>
                </a:solidFill>
                <a:latin typeface="Garamond" pitchFamily="18" charset="0"/>
              </a:rPr>
              <a:t>心得</a:t>
            </a:r>
            <a:r>
              <a:rPr lang="zh-TW" altLang="en-US" sz="4200" b="1" dirty="0">
                <a:solidFill>
                  <a:schemeClr val="tx2"/>
                </a:solidFill>
                <a:latin typeface="Garamond" pitchFamily="18" charset="0"/>
              </a:rPr>
              <a:t>与经验</a:t>
            </a:r>
            <a:endParaRPr lang="en-US" altLang="en-US" sz="4200" b="1" dirty="0" smtClean="0">
              <a:solidFill>
                <a:schemeClr val="tx2"/>
              </a:solidFill>
              <a:latin typeface="Garamond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F09197-D901-436B-915F-5EC5200CA165}" type="slidenum">
              <a:rPr lang="en-US" altLang="en-US"/>
              <a:pPr>
                <a:defRPr/>
              </a:pPr>
              <a:t>51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6C2A686-7D80-42C0-AAD4-21F368E4EB5D}" type="slidenum">
              <a:rPr lang="en-US" altLang="en-US"/>
              <a:pPr>
                <a:defRPr/>
              </a:pPr>
              <a:t>52</a:t>
            </a:fld>
            <a:endParaRPr lang="en-US" altLang="en-US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295401"/>
            <a:ext cx="8353425" cy="4572000"/>
          </a:xfrm>
        </p:spPr>
        <p:txBody>
          <a:bodyPr/>
          <a:lstStyle/>
          <a:p>
            <a:pPr marL="342900" lvl="1" indent="-342900" eaLnBrk="1" hangingPunct="1">
              <a:lnSpc>
                <a:spcPct val="125000"/>
              </a:lnSpc>
              <a:buClr>
                <a:schemeClr val="accent1"/>
              </a:buClr>
              <a:buSzPct val="65000"/>
              <a:buFont typeface="Wingdings" pitchFamily="2" charset="2"/>
              <a:buChar char="n"/>
            </a:pPr>
            <a:r>
              <a:rPr lang="zh-TW" altLang="en-US" sz="3200" dirty="0">
                <a:ea typeface="PMingLiU" pitchFamily="18" charset="-120"/>
              </a:rPr>
              <a:t>注重</a:t>
            </a:r>
            <a:r>
              <a:rPr lang="zh-CN" altLang="en-US" sz="3200" dirty="0" smtClean="0">
                <a:ea typeface="PMingLiU" pitchFamily="18" charset="-120"/>
              </a:rPr>
              <a:t>利用</a:t>
            </a:r>
            <a:r>
              <a:rPr lang="zh-CN" altLang="en-US" sz="3200" dirty="0">
                <a:ea typeface="PMingLiU" pitchFamily="18" charset="-120"/>
              </a:rPr>
              <a:t>長</a:t>
            </a:r>
            <a:r>
              <a:rPr lang="zh-CN" altLang="en-US" sz="3200" dirty="0" smtClean="0">
                <a:ea typeface="PMingLiU" pitchFamily="18" charset="-120"/>
              </a:rPr>
              <a:t>期</a:t>
            </a:r>
            <a:r>
              <a:rPr lang="zh-TW" altLang="en-US" sz="3200" dirty="0" smtClean="0">
                <a:ea typeface="PMingLiU" pitchFamily="18" charset="-120"/>
              </a:rPr>
              <a:t>数</a:t>
            </a:r>
            <a:r>
              <a:rPr lang="zh-TW" altLang="en-US" sz="3200" dirty="0">
                <a:ea typeface="PMingLiU" pitchFamily="18" charset="-120"/>
              </a:rPr>
              <a:t>据</a:t>
            </a:r>
            <a:endParaRPr lang="en-US" altLang="zh-CN" sz="3200" dirty="0" smtClean="0">
              <a:ea typeface="PMingLiU" pitchFamily="18" charset="-120"/>
            </a:endParaRPr>
          </a:p>
          <a:p>
            <a:pPr marL="342900" lvl="1" indent="-342900" eaLnBrk="1" hangingPunct="1">
              <a:lnSpc>
                <a:spcPct val="125000"/>
              </a:lnSpc>
              <a:buClr>
                <a:schemeClr val="accent1"/>
              </a:buClr>
              <a:buSzPct val="65000"/>
              <a:buFont typeface="Wingdings" pitchFamily="2" charset="2"/>
              <a:buChar char="n"/>
            </a:pPr>
            <a:r>
              <a:rPr lang="zh-TW" altLang="en-US" sz="3200" dirty="0" smtClean="0">
                <a:ea typeface="PMingLiU" pitchFamily="18" charset="-120"/>
              </a:rPr>
              <a:t>留意</a:t>
            </a:r>
            <a:r>
              <a:rPr lang="zh-TW" altLang="en-US" sz="3200" dirty="0">
                <a:ea typeface="PMingLiU" pitchFamily="18" charset="-120"/>
              </a:rPr>
              <a:t>变</a:t>
            </a:r>
            <a:r>
              <a:rPr lang="zh-TW" altLang="en-US" sz="3200" dirty="0" smtClean="0">
                <a:ea typeface="PMingLiU" pitchFamily="18" charset="-120"/>
              </a:rPr>
              <a:t>化</a:t>
            </a:r>
            <a:endParaRPr lang="en-US" altLang="zh-TW" sz="3200" dirty="0" smtClean="0">
              <a:ea typeface="PMingLiU" pitchFamily="18" charset="-120"/>
            </a:endParaRPr>
          </a:p>
          <a:p>
            <a:pPr marL="342900" lvl="1" indent="-342900" eaLnBrk="1" hangingPunct="1">
              <a:lnSpc>
                <a:spcPct val="125000"/>
              </a:lnSpc>
              <a:buClr>
                <a:schemeClr val="accent1"/>
              </a:buClr>
              <a:buSzPct val="65000"/>
              <a:buFont typeface="Wingdings" pitchFamily="2" charset="2"/>
              <a:buChar char="n"/>
            </a:pPr>
            <a:r>
              <a:rPr lang="zh-TW" altLang="en-US" sz="3200" dirty="0">
                <a:ea typeface="PMingLiU" pitchFamily="18" charset="-120"/>
              </a:rPr>
              <a:t>注重增值</a:t>
            </a:r>
            <a:endParaRPr lang="en-US" altLang="zh-TW" sz="3200" dirty="0" smtClean="0">
              <a:ea typeface="PMingLiU" pitchFamily="18" charset="-120"/>
            </a:endParaRPr>
          </a:p>
          <a:p>
            <a:pPr marL="342900" lvl="1" indent="-342900" eaLnBrk="1" hangingPunct="1">
              <a:lnSpc>
                <a:spcPct val="125000"/>
              </a:lnSpc>
              <a:buClr>
                <a:schemeClr val="accent1"/>
              </a:buClr>
              <a:buSzPct val="65000"/>
              <a:buFont typeface="Wingdings" pitchFamily="2" charset="2"/>
              <a:buChar char="n"/>
            </a:pPr>
            <a:r>
              <a:rPr lang="zh-CN" altLang="en-US" sz="3200" dirty="0" smtClean="0">
                <a:ea typeface="PMingLiU" pitchFamily="18" charset="-120"/>
              </a:rPr>
              <a:t>谨</a:t>
            </a:r>
            <a:r>
              <a:rPr lang="zh-CN" altLang="en-US" sz="3200" dirty="0">
                <a:ea typeface="PMingLiU" pitchFamily="18" charset="-120"/>
              </a:rPr>
              <a:t>重</a:t>
            </a:r>
            <a:r>
              <a:rPr lang="zh-CN" altLang="en-US" sz="3200" dirty="0" smtClean="0">
                <a:ea typeface="PMingLiU" pitchFamily="18" charset="-120"/>
              </a:rPr>
              <a:t>选择及利用</a:t>
            </a:r>
            <a:r>
              <a:rPr lang="zh-TW" altLang="en-US" sz="3200" dirty="0" smtClean="0">
                <a:ea typeface="PMingLiU" pitchFamily="18" charset="-120"/>
              </a:rPr>
              <a:t>规</a:t>
            </a:r>
            <a:r>
              <a:rPr lang="zh-TW" altLang="en-US" sz="3200" dirty="0">
                <a:ea typeface="PMingLiU" pitchFamily="18" charset="-120"/>
              </a:rPr>
              <a:t>范标</a:t>
            </a:r>
            <a:r>
              <a:rPr lang="zh-TW" altLang="en-US" sz="3200" dirty="0" smtClean="0">
                <a:ea typeface="PMingLiU" pitchFamily="18" charset="-120"/>
              </a:rPr>
              <a:t>准</a:t>
            </a:r>
            <a:endParaRPr lang="zh-TW" altLang="en-US" sz="3200" dirty="0">
              <a:ea typeface="PMingLiU" pitchFamily="18" charset="-120"/>
            </a:endParaRPr>
          </a:p>
          <a:p>
            <a:pPr marL="342900" lvl="1" indent="-342900" eaLnBrk="1" hangingPunct="1">
              <a:lnSpc>
                <a:spcPct val="125000"/>
              </a:lnSpc>
              <a:buClr>
                <a:schemeClr val="accent1"/>
              </a:buClr>
              <a:buSzPct val="65000"/>
              <a:buFont typeface="Wingdings" pitchFamily="2" charset="2"/>
              <a:buChar char="n"/>
            </a:pPr>
            <a:r>
              <a:rPr lang="zh-TW" altLang="en-US" sz="3200" dirty="0">
                <a:ea typeface="PMingLiU" pitchFamily="18" charset="-120"/>
              </a:rPr>
              <a:t>全方位对</a:t>
            </a:r>
            <a:r>
              <a:rPr lang="zh-TW" altLang="en-US" sz="3200" dirty="0" smtClean="0">
                <a:ea typeface="PMingLiU" pitchFamily="18" charset="-120"/>
              </a:rPr>
              <a:t>比</a:t>
            </a:r>
            <a:r>
              <a:rPr lang="zh-TW" altLang="en-US" sz="3200" dirty="0">
                <a:ea typeface="PMingLiU" pitchFamily="18" charset="-120"/>
              </a:rPr>
              <a:t>，</a:t>
            </a:r>
            <a:r>
              <a:rPr lang="zh-TW" altLang="en-US" sz="3200" dirty="0" smtClean="0">
                <a:ea typeface="PMingLiU" pitchFamily="18" charset="-120"/>
              </a:rPr>
              <a:t>找出</a:t>
            </a:r>
            <a:r>
              <a:rPr lang="zh-TW" altLang="en-US" sz="3200" dirty="0">
                <a:ea typeface="PMingLiU" pitchFamily="18" charset="-120"/>
              </a:rPr>
              <a:t>需要重点改善的地方，制定策略</a:t>
            </a:r>
            <a:r>
              <a:rPr lang="en-US" altLang="zh-TW" sz="3200" dirty="0">
                <a:ea typeface="PMingLiU" pitchFamily="18" charset="-120"/>
              </a:rPr>
              <a:t> </a:t>
            </a:r>
          </a:p>
          <a:p>
            <a:pPr marL="0" indent="0" eaLnBrk="1" hangingPunct="1">
              <a:lnSpc>
                <a:spcPct val="125000"/>
              </a:lnSpc>
              <a:buNone/>
            </a:pPr>
            <a:endParaRPr lang="en-US" altLang="en-US" sz="2600" dirty="0" smtClean="0">
              <a:ea typeface="PMingLiU" pitchFamily="18" charset="-120"/>
            </a:endParaRPr>
          </a:p>
        </p:txBody>
      </p:sp>
      <p:sp>
        <p:nvSpPr>
          <p:cNvPr id="4" name="Rectangle 2"/>
          <p:cNvSpPr>
            <a:spLocks noGrp="1"/>
          </p:cNvSpPr>
          <p:nvPr>
            <p:ph type="title"/>
          </p:nvPr>
        </p:nvSpPr>
        <p:spPr>
          <a:xfrm>
            <a:off x="381000" y="228600"/>
            <a:ext cx="8229600" cy="533400"/>
          </a:xfrm>
        </p:spPr>
        <p:txBody>
          <a:bodyPr/>
          <a:lstStyle/>
          <a:p>
            <a:pPr lvl="1"/>
            <a:r>
              <a:rPr lang="zh-CN" altLang="en-US" sz="4400" dirty="0">
                <a:ea typeface="PMingLiU" pitchFamily="18" charset="-120"/>
              </a:rPr>
              <a:t>问卷</a:t>
            </a:r>
            <a:r>
              <a:rPr lang="zh-CN" altLang="en-US" sz="4400" dirty="0" smtClean="0">
                <a:ea typeface="PMingLiU" pitchFamily="18" charset="-120"/>
              </a:rPr>
              <a:t>式</a:t>
            </a:r>
            <a:r>
              <a:rPr lang="zh-CN" altLang="en-US" sz="4400" dirty="0">
                <a:ea typeface="PMingLiU" pitchFamily="18" charset="-120"/>
              </a:rPr>
              <a:t>定量研究</a:t>
            </a:r>
            <a:r>
              <a:rPr lang="en-US" altLang="zh-CN" sz="4400" dirty="0">
                <a:ea typeface="PMingLiU" pitchFamily="18" charset="-120"/>
              </a:rPr>
              <a:t/>
            </a:r>
            <a:br>
              <a:rPr lang="en-US" altLang="zh-CN" sz="4400" dirty="0">
                <a:ea typeface="PMingLiU" pitchFamily="18" charset="-120"/>
              </a:rPr>
            </a:br>
            <a:r>
              <a:rPr lang="zh-CN" altLang="en-US" sz="4400" dirty="0" smtClean="0">
                <a:ea typeface="PMingLiU" pitchFamily="18" charset="-120"/>
              </a:rPr>
              <a:t> </a:t>
            </a:r>
            <a:endParaRPr lang="en-US" altLang="zh-TW" dirty="0">
              <a:solidFill>
                <a:schemeClr val="folHlin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6C2A686-7D80-42C0-AAD4-21F368E4EB5D}" type="slidenum">
              <a:rPr lang="en-US" altLang="en-US"/>
              <a:pPr>
                <a:defRPr/>
              </a:pPr>
              <a:t>53</a:t>
            </a:fld>
            <a:endParaRPr lang="en-US" altLang="en-US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838200"/>
            <a:ext cx="8353425" cy="4524375"/>
          </a:xfrm>
        </p:spPr>
        <p:txBody>
          <a:bodyPr/>
          <a:lstStyle/>
          <a:p>
            <a:pPr marL="342900" lvl="1" indent="-342900" eaLnBrk="1" hangingPunct="1">
              <a:lnSpc>
                <a:spcPct val="125000"/>
              </a:lnSpc>
              <a:buClr>
                <a:schemeClr val="accent1"/>
              </a:buClr>
              <a:buSzPct val="65000"/>
              <a:buFont typeface="Wingdings" pitchFamily="2" charset="2"/>
              <a:buChar char="n"/>
            </a:pPr>
            <a:endParaRPr lang="en-US" altLang="zh-CN" sz="3200" dirty="0" smtClean="0"/>
          </a:p>
          <a:p>
            <a:pPr eaLnBrk="1" hangingPunct="1">
              <a:lnSpc>
                <a:spcPct val="125000"/>
              </a:lnSpc>
            </a:pPr>
            <a:r>
              <a:rPr lang="zh-CN" altLang="en-US" sz="2800" dirty="0">
                <a:ea typeface="PMingLiU" pitchFamily="18" charset="-120"/>
              </a:rPr>
              <a:t>尽心</a:t>
            </a:r>
            <a:r>
              <a:rPr lang="zh-CN" altLang="en-US" sz="2800" dirty="0" smtClean="0">
                <a:ea typeface="PMingLiU" pitchFamily="18" charset="-120"/>
              </a:rPr>
              <a:t>聆听</a:t>
            </a:r>
            <a:r>
              <a:rPr lang="en-US" altLang="zh-CN" sz="2800" dirty="0" smtClean="0">
                <a:ea typeface="PMingLiU" pitchFamily="18" charset="-120"/>
              </a:rPr>
              <a:t>	</a:t>
            </a:r>
          </a:p>
          <a:p>
            <a:pPr eaLnBrk="1" hangingPunct="1">
              <a:lnSpc>
                <a:spcPct val="125000"/>
              </a:lnSpc>
            </a:pPr>
            <a:r>
              <a:rPr lang="zh-TW" altLang="en-US" sz="2800" dirty="0" smtClean="0">
                <a:ea typeface="PMingLiU" pitchFamily="18" charset="-120"/>
              </a:rPr>
              <a:t>重</a:t>
            </a:r>
            <a:r>
              <a:rPr lang="zh-TW" altLang="en-US" sz="2800" dirty="0">
                <a:ea typeface="PMingLiU" pitchFamily="18" charset="-120"/>
              </a:rPr>
              <a:t>复检阅</a:t>
            </a:r>
            <a:endParaRPr lang="en-US" altLang="zh-CN" sz="2800" dirty="0" smtClean="0">
              <a:ea typeface="PMingLiU" pitchFamily="18" charset="-120"/>
            </a:endParaRPr>
          </a:p>
          <a:p>
            <a:pPr eaLnBrk="1" hangingPunct="1">
              <a:lnSpc>
                <a:spcPct val="125000"/>
              </a:lnSpc>
            </a:pPr>
            <a:r>
              <a:rPr lang="zh-CN" altLang="en-US" sz="2800" dirty="0" smtClean="0">
                <a:ea typeface="PMingLiU" pitchFamily="18" charset="-120"/>
              </a:rPr>
              <a:t>不断改善</a:t>
            </a:r>
            <a:endParaRPr lang="en-US" altLang="zh-CN" sz="2800" dirty="0" smtClean="0">
              <a:ea typeface="PMingLiU" pitchFamily="18" charset="-120"/>
            </a:endParaRPr>
          </a:p>
          <a:p>
            <a:pPr eaLnBrk="1" hangingPunct="1">
              <a:lnSpc>
                <a:spcPct val="125000"/>
              </a:lnSpc>
            </a:pPr>
            <a:r>
              <a:rPr lang="zh-CN" altLang="en-US" sz="2800" dirty="0" smtClean="0">
                <a:ea typeface="PMingLiU" pitchFamily="18" charset="-120"/>
              </a:rPr>
              <a:t>争取</a:t>
            </a:r>
            <a:r>
              <a:rPr lang="zh-CN" altLang="en-US" sz="2800" dirty="0">
                <a:ea typeface="PMingLiU" pitchFamily="18" charset="-120"/>
              </a:rPr>
              <a:t>前线认同 </a:t>
            </a:r>
            <a:endParaRPr lang="en-US" altLang="zh-CN" sz="2800" dirty="0">
              <a:ea typeface="PMingLiU" pitchFamily="18" charset="-120"/>
            </a:endParaRPr>
          </a:p>
        </p:txBody>
      </p:sp>
      <p:sp>
        <p:nvSpPr>
          <p:cNvPr id="4" name="Rectangle 2"/>
          <p:cNvSpPr>
            <a:spLocks noGrp="1"/>
          </p:cNvSpPr>
          <p:nvPr>
            <p:ph type="title"/>
          </p:nvPr>
        </p:nvSpPr>
        <p:spPr>
          <a:xfrm>
            <a:off x="381000" y="228600"/>
            <a:ext cx="8229600" cy="533400"/>
          </a:xfrm>
        </p:spPr>
        <p:txBody>
          <a:bodyPr/>
          <a:lstStyle/>
          <a:p>
            <a:pPr lvl="1"/>
            <a:r>
              <a:rPr lang="zh-CN" altLang="en-US" sz="4400" dirty="0" smtClean="0"/>
              <a:t>教学</a:t>
            </a:r>
            <a:r>
              <a:rPr lang="zh-CN" altLang="en-US" sz="4400" dirty="0"/>
              <a:t>发展中心</a:t>
            </a:r>
            <a:r>
              <a:rPr lang="en-US" altLang="zh-CN" sz="4400" dirty="0"/>
              <a:t/>
            </a:r>
            <a:br>
              <a:rPr lang="en-US" altLang="zh-CN" sz="4400" dirty="0"/>
            </a:br>
            <a:r>
              <a:rPr lang="en-US" altLang="zh-CN" sz="4400" dirty="0">
                <a:ea typeface="PMingLiU" pitchFamily="18" charset="-120"/>
              </a:rPr>
              <a:t/>
            </a:r>
            <a:br>
              <a:rPr lang="en-US" altLang="zh-CN" sz="4400" dirty="0">
                <a:ea typeface="PMingLiU" pitchFamily="18" charset="-120"/>
              </a:rPr>
            </a:br>
            <a:r>
              <a:rPr lang="zh-CN" altLang="en-US" sz="4400" dirty="0" smtClean="0">
                <a:ea typeface="PMingLiU" pitchFamily="18" charset="-120"/>
              </a:rPr>
              <a:t> </a:t>
            </a:r>
            <a:endParaRPr lang="en-US" altLang="zh-TW" dirty="0">
              <a:solidFill>
                <a:schemeClr val="folHlin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41164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F7BF31-5E3F-4E9D-8B2F-8D17B64C8519}" type="slidenum">
              <a:rPr lang="en-US" altLang="en-US"/>
              <a:pPr>
                <a:defRPr/>
              </a:pPr>
              <a:t>54</a:t>
            </a:fld>
            <a:endParaRPr lang="en-US" altLang="en-US"/>
          </a:p>
        </p:txBody>
      </p:sp>
      <p:sp>
        <p:nvSpPr>
          <p:cNvPr id="5325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15963" y="1262063"/>
            <a:ext cx="7927975" cy="3200400"/>
          </a:xfrm>
        </p:spPr>
        <p:txBody>
          <a:bodyPr/>
          <a:lstStyle/>
          <a:p>
            <a:pPr algn="ctr" eaLnBrk="1" hangingPunct="1">
              <a:lnSpc>
                <a:spcPct val="135000"/>
              </a:lnSpc>
            </a:pPr>
            <a:r>
              <a:rPr lang="en-US" altLang="zh-TW" sz="4000" smtClean="0">
                <a:solidFill>
                  <a:schemeClr val="hlink"/>
                </a:solidFill>
                <a:ea typeface="PMingLiU" pitchFamily="18" charset="-120"/>
              </a:rPr>
              <a:t>--- </a:t>
            </a:r>
            <a:r>
              <a:rPr lang="zh-TW" altLang="en-US" sz="4000" smtClean="0">
                <a:solidFill>
                  <a:schemeClr val="hlink"/>
                </a:solidFill>
                <a:ea typeface="PMingLiU" pitchFamily="18" charset="-120"/>
              </a:rPr>
              <a:t>完</a:t>
            </a:r>
            <a:r>
              <a:rPr lang="en-US" altLang="zh-TW" sz="4000" smtClean="0">
                <a:solidFill>
                  <a:schemeClr val="hlink"/>
                </a:solidFill>
                <a:ea typeface="PMingLiU" pitchFamily="18" charset="-120"/>
              </a:rPr>
              <a:t> ---</a:t>
            </a:r>
            <a:br>
              <a:rPr lang="en-US" altLang="zh-TW" sz="4000" smtClean="0">
                <a:solidFill>
                  <a:schemeClr val="hlink"/>
                </a:solidFill>
                <a:ea typeface="PMingLiU" pitchFamily="18" charset="-120"/>
              </a:rPr>
            </a:br>
            <a:r>
              <a:rPr lang="zh-TW" altLang="en-US" sz="4000" smtClean="0">
                <a:solidFill>
                  <a:schemeClr val="hlink"/>
                </a:solidFill>
                <a:ea typeface="PMingLiU" pitchFamily="18" charset="-120"/>
              </a:rPr>
              <a:t>谢谢</a:t>
            </a:r>
            <a:br>
              <a:rPr lang="zh-TW" altLang="en-US" sz="4000" smtClean="0">
                <a:solidFill>
                  <a:schemeClr val="hlink"/>
                </a:solidFill>
                <a:ea typeface="PMingLiU" pitchFamily="18" charset="-120"/>
              </a:rPr>
            </a:br>
            <a:r>
              <a:rPr lang="zh-TW" altLang="en-US" sz="4000" smtClean="0">
                <a:solidFill>
                  <a:schemeClr val="hlink"/>
                </a:solidFill>
                <a:ea typeface="PMingLiU" pitchFamily="18" charset="-120"/>
              </a:rPr>
              <a:t>讨论时间</a:t>
            </a:r>
            <a:endParaRPr lang="en-US" altLang="zh-TW" sz="4000" smtClean="0">
              <a:solidFill>
                <a:schemeClr val="hlink"/>
              </a:solidFill>
              <a:ea typeface="PMingLiU" pitchFamily="18" charset="-120"/>
            </a:endParaRPr>
          </a:p>
        </p:txBody>
      </p:sp>
      <p:sp>
        <p:nvSpPr>
          <p:cNvPr id="1843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19200" y="4419600"/>
            <a:ext cx="6781800" cy="152400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altLang="zh-TW" i="1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PMingLiU" pitchFamily="18" charset="-120"/>
              </a:rPr>
              <a:t> </a:t>
            </a:r>
          </a:p>
          <a:p>
            <a:pPr algn="ctr" eaLnBrk="1" hangingPunct="1">
              <a:defRPr/>
            </a:pPr>
            <a:r>
              <a:rPr lang="en-US" altLang="zh-TW" i="1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PMingLiU" pitchFamily="18" charset="-120"/>
              </a:rPr>
              <a:t> </a:t>
            </a:r>
          </a:p>
          <a:p>
            <a:pPr algn="ctr" eaLnBrk="1" hangingPunct="1">
              <a:defRPr/>
            </a:pPr>
            <a:r>
              <a:rPr lang="en-US" altLang="zh-TW" i="1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PMingLiU" pitchFamily="18" charset="-120"/>
              </a:rPr>
              <a:t>wypoon@cuhk.edu.hk</a:t>
            </a:r>
            <a:endParaRPr lang="zh-TW" altLang="en-US" i="1" dirty="0" smtClean="0">
              <a:effectLst>
                <a:outerShdw blurRad="38100" dist="38100" dir="2700000" algn="tl">
                  <a:srgbClr val="C0C0C0"/>
                </a:outerShdw>
              </a:effectLst>
              <a:ea typeface="PMingLiU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10361</TotalTime>
  <Words>3080</Words>
  <Application>Microsoft Office PowerPoint</Application>
  <PresentationFormat>On-screen Show (4:3)</PresentationFormat>
  <Paragraphs>848</Paragraphs>
  <Slides>54</Slides>
  <Notes>33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55" baseType="lpstr">
      <vt:lpstr>Edge</vt:lpstr>
      <vt:lpstr>香港中文大学教学发展中心工作方案 Initiatives Undertaken by the Teaching Development Centre of The Chinese University of Hong Kong   东亚研究型大学的教与学研讨会 南京大学教师教学发展中心 </vt:lpstr>
      <vt:lpstr>内容纲要  </vt:lpstr>
      <vt:lpstr>Slide 3</vt:lpstr>
      <vt:lpstr>概览</vt:lpstr>
      <vt:lpstr>主要任务</vt:lpstr>
      <vt:lpstr>Slide 6</vt:lpstr>
      <vt:lpstr>课程检讨 (Programme Review) </vt:lpstr>
      <vt:lpstr>年度问卷调查 </vt:lpstr>
      <vt:lpstr>                                   … 年度问卷调查 </vt:lpstr>
      <vt:lpstr>学生学习经验问卷 - 回收率</vt:lpstr>
      <vt:lpstr>Slide 11</vt:lpstr>
      <vt:lpstr>概览</vt:lpstr>
      <vt:lpstr>Slide 13</vt:lpstr>
      <vt:lpstr>Slide 14</vt:lpstr>
      <vt:lpstr>Slide 15</vt:lpstr>
      <vt:lpstr>Slide 16</vt:lpstr>
      <vt:lpstr>Slide 17</vt:lpstr>
      <vt:lpstr>Slide 18</vt:lpstr>
      <vt:lpstr>学生才能发展成果(与大学整体比较)  </vt:lpstr>
      <vt:lpstr>教与学环境(与大学整体比较)  </vt:lpstr>
      <vt:lpstr>争论点及解决方法</vt:lpstr>
      <vt:lpstr>学生才能发展成果(与学院整体比较) </vt:lpstr>
      <vt:lpstr>教与学环境(与学院整体比较) </vt:lpstr>
      <vt:lpstr>争论点及解决方法</vt:lpstr>
      <vt:lpstr>学生才能发展成果变化(课程A)</vt:lpstr>
      <vt:lpstr>要注意范畴</vt:lpstr>
      <vt:lpstr>学生才能发展成果变化 (大学整体)</vt:lpstr>
      <vt:lpstr>学生才能发展成果变化 (所属学院整体)</vt:lpstr>
      <vt:lpstr>学生才能发展成果(与大学整体比较)(Y1)   </vt:lpstr>
      <vt:lpstr>学生才能发展成果(与学院整体比较) (Y1)</vt:lpstr>
      <vt:lpstr>学生才能发展成果(与大学整体比较)(Y3)  </vt:lpstr>
      <vt:lpstr>学生才能发展成果(与学院整体比较) (Y3)</vt:lpstr>
      <vt:lpstr>要注意范畴</vt:lpstr>
      <vt:lpstr>教与学环境变化(课程A)</vt:lpstr>
      <vt:lpstr>要注意范畴</vt:lpstr>
      <vt:lpstr>教与学环境变化 (大学整体)</vt:lpstr>
      <vt:lpstr>教与学环境变化 (所属学院整体)</vt:lpstr>
      <vt:lpstr>教与学环境(与大学整体比较)(Y1)  </vt:lpstr>
      <vt:lpstr>教与学环境(与学院整体比较)(Y1) </vt:lpstr>
      <vt:lpstr>教与学环境(与大学整体比较)(Y3)  </vt:lpstr>
      <vt:lpstr>教与学环境(与学院整体比较) (Y3)</vt:lpstr>
      <vt:lpstr>增值</vt:lpstr>
      <vt:lpstr>增值: 学生才能发展(课程A) </vt:lpstr>
      <vt:lpstr>          …增值: 学生才能发展</vt:lpstr>
      <vt:lpstr>增值: 学生才能发展 (大学整体)</vt:lpstr>
      <vt:lpstr>增值: 学生才能发展 (所属学院整体)</vt:lpstr>
      <vt:lpstr>增值: 教与学环境(课程A)</vt:lpstr>
      <vt:lpstr>          …增值: 教与学环境</vt:lpstr>
      <vt:lpstr>增值: 教与学环境 (大学整体)</vt:lpstr>
      <vt:lpstr>增值: 教与学环境 (所属学院整体)</vt:lpstr>
      <vt:lpstr>Slide 51</vt:lpstr>
      <vt:lpstr>问卷式定量研究  </vt:lpstr>
      <vt:lpstr>教学发展中心   </vt:lpstr>
      <vt:lpstr>--- 完 --- 谢谢 讨论时间</vt:lpstr>
    </vt:vector>
  </TitlesOfParts>
  <Company>CUHK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wypoon</dc:creator>
  <cp:lastModifiedBy>Prof POON Wai Yin</cp:lastModifiedBy>
  <cp:revision>536</cp:revision>
  <cp:lastPrinted>2014-05-13T04:09:05Z</cp:lastPrinted>
  <dcterms:created xsi:type="dcterms:W3CDTF">2005-05-07T12:46:28Z</dcterms:created>
  <dcterms:modified xsi:type="dcterms:W3CDTF">2014-05-19T18:46:35Z</dcterms:modified>
</cp:coreProperties>
</file>