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haansoftxlsx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6" r:id="rId2"/>
  </p:sldMasterIdLst>
  <p:notesMasterIdLst>
    <p:notesMasterId r:id="rId56"/>
  </p:notesMasterIdLst>
  <p:sldIdLst>
    <p:sldId id="349" r:id="rId3"/>
    <p:sldId id="664" r:id="rId4"/>
    <p:sldId id="666" r:id="rId5"/>
    <p:sldId id="667" r:id="rId6"/>
    <p:sldId id="665" r:id="rId7"/>
    <p:sldId id="670" r:id="rId8"/>
    <p:sldId id="668" r:id="rId9"/>
    <p:sldId id="671" r:id="rId10"/>
    <p:sldId id="679" r:id="rId11"/>
    <p:sldId id="358" r:id="rId12"/>
    <p:sldId id="479" r:id="rId13"/>
    <p:sldId id="658" r:id="rId14"/>
    <p:sldId id="659" r:id="rId15"/>
    <p:sldId id="676" r:id="rId16"/>
    <p:sldId id="677" r:id="rId17"/>
    <p:sldId id="348" r:id="rId18"/>
    <p:sldId id="624" r:id="rId19"/>
    <p:sldId id="663" r:id="rId20"/>
    <p:sldId id="678" r:id="rId21"/>
    <p:sldId id="591" r:id="rId22"/>
    <p:sldId id="565" r:id="rId23"/>
    <p:sldId id="566" r:id="rId24"/>
    <p:sldId id="443" r:id="rId25"/>
    <p:sldId id="592" r:id="rId26"/>
    <p:sldId id="593" r:id="rId27"/>
    <p:sldId id="594" r:id="rId28"/>
    <p:sldId id="597" r:id="rId29"/>
    <p:sldId id="559" r:id="rId30"/>
    <p:sldId id="682" r:id="rId31"/>
    <p:sldId id="683" r:id="rId32"/>
    <p:sldId id="684" r:id="rId33"/>
    <p:sldId id="650" r:id="rId34"/>
    <p:sldId id="649" r:id="rId35"/>
    <p:sldId id="602" r:id="rId36"/>
    <p:sldId id="653" r:id="rId37"/>
    <p:sldId id="481" r:id="rId38"/>
    <p:sldId id="680" r:id="rId39"/>
    <p:sldId id="648" r:id="rId40"/>
    <p:sldId id="641" r:id="rId41"/>
    <p:sldId id="642" r:id="rId42"/>
    <p:sldId id="643" r:id="rId43"/>
    <p:sldId id="645" r:id="rId44"/>
    <p:sldId id="647" r:id="rId45"/>
    <p:sldId id="644" r:id="rId46"/>
    <p:sldId id="646" r:id="rId47"/>
    <p:sldId id="595" r:id="rId48"/>
    <p:sldId id="598" r:id="rId49"/>
    <p:sldId id="654" r:id="rId50"/>
    <p:sldId id="480" r:id="rId51"/>
    <p:sldId id="655" r:id="rId52"/>
    <p:sldId id="589" r:id="rId53"/>
    <p:sldId id="675" r:id="rId54"/>
    <p:sldId id="495" r:id="rId55"/>
  </p:sldIdLst>
  <p:sldSz cx="9144000" cy="6858000" type="screen4x3"/>
  <p:notesSz cx="6799263" cy="9929813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CC"/>
    <a:srgbClr val="CCFFCC"/>
    <a:srgbClr val="00FF00"/>
    <a:srgbClr val="CCFFFF"/>
    <a:srgbClr val="CCFF33"/>
    <a:srgbClr val="CCECFF"/>
    <a:srgbClr val="009900"/>
    <a:srgbClr val="3399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71" autoAdjust="0"/>
    <p:restoredTop sz="97496" autoAdjust="0"/>
  </p:normalViewPr>
  <p:slideViewPr>
    <p:cSldViewPr>
      <p:cViewPr varScale="1">
        <p:scale>
          <a:sx n="71" d="100"/>
          <a:sy n="71" d="100"/>
        </p:scale>
        <p:origin x="1278" y="5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16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____222222112222222222222222222222221122211111111111111111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800" i="0">
                <a:solidFill>
                  <a:srgbClr val="0000CC"/>
                </a:solidFill>
              </a:defRPr>
            </a:pPr>
            <a:r>
              <a:rPr lang="en-US" sz="2800" i="0" dirty="0" smtClean="0">
                <a:solidFill>
                  <a:srgbClr val="0000CC"/>
                </a:solidFill>
              </a:rPr>
              <a:t>Satisfied with Education</a:t>
            </a:r>
            <a:r>
              <a:rPr lang="en-US" sz="2800" i="0" baseline="0" dirty="0" smtClean="0">
                <a:solidFill>
                  <a:srgbClr val="0000CC"/>
                </a:solidFill>
              </a:rPr>
              <a:t> 3.0 classes and will take such classes again</a:t>
            </a:r>
            <a:r>
              <a:rPr lang="en-US" altLang="ko-KR" sz="2800" i="0" baseline="0" dirty="0" smtClean="0">
                <a:solidFill>
                  <a:srgbClr val="0000CC"/>
                </a:solidFill>
              </a:rPr>
              <a:t>.</a:t>
            </a:r>
            <a:endParaRPr lang="ko-KR" sz="2800" i="0" dirty="0">
              <a:solidFill>
                <a:srgbClr val="0000CC"/>
              </a:solidFill>
            </a:endParaRPr>
          </a:p>
        </c:rich>
      </c:tx>
      <c:layout>
        <c:manualLayout>
          <c:xMode val="edge"/>
          <c:yMode val="edge"/>
          <c:x val="0.122589083669066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1.3923891497435958E-2"/>
          <c:y val="0.30949084686990963"/>
          <c:w val="0.96596382078404541"/>
          <c:h val="0.540438190748758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invertIfNegative val="0"/>
            <c:bubble3D val="0"/>
            <c:spPr>
              <a:solidFill>
                <a:schemeClr val="accent3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3.0941981105413238E-3"/>
                  <c:y val="4.22292671706273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4.471334171007607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2.732481993393535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미적분학Ⅰ</c:v>
                </c:pt>
                <c:pt idx="1">
                  <c:v>일반화학Ⅰ</c:v>
                </c:pt>
                <c:pt idx="2">
                  <c:v>FDC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4.7</c:v>
                </c:pt>
                <c:pt idx="1">
                  <c:v>4.2</c:v>
                </c:pt>
                <c:pt idx="2">
                  <c:v>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5"/>
        <c:axId val="-1610239504"/>
        <c:axId val="-1610247664"/>
      </c:barChart>
      <c:catAx>
        <c:axId val="-16102395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-1610247664"/>
        <c:crosses val="autoZero"/>
        <c:auto val="1"/>
        <c:lblAlgn val="ctr"/>
        <c:lblOffset val="100"/>
        <c:noMultiLvlLbl val="0"/>
      </c:catAx>
      <c:valAx>
        <c:axId val="-1610247664"/>
        <c:scaling>
          <c:orientation val="minMax"/>
          <c:max val="5"/>
          <c:min val="0"/>
        </c:scaling>
        <c:delete val="0"/>
        <c:axPos val="l"/>
        <c:numFmt formatCode="General" sourceLinked="1"/>
        <c:majorTickMark val="none"/>
        <c:minorTickMark val="none"/>
        <c:tickLblPos val="none"/>
        <c:crossAx val="-16102395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400"/>
      </a:pPr>
      <a:endParaRPr lang="ko-KR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0.30986</cdr:y>
    </cdr:from>
    <cdr:to>
      <cdr:x>1</cdr:x>
      <cdr:y>0.30986</cdr:y>
    </cdr:to>
    <cdr:cxnSp macro="">
      <cdr:nvCxnSpPr>
        <cdr:cNvPr id="4" name="직선 연결선 3"/>
        <cdr:cNvCxnSpPr/>
      </cdr:nvCxnSpPr>
      <cdr:spPr bwMode="auto">
        <a:xfrm xmlns:a="http://schemas.openxmlformats.org/drawingml/2006/main">
          <a:off x="0" y="1584175"/>
          <a:ext cx="8208912" cy="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9525" cap="flat" cmpd="sng" algn="ctr">
          <a:solidFill>
            <a:srgbClr val="0000CC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</cdr:x>
      <cdr:y>0.23944</cdr:y>
    </cdr:from>
    <cdr:to>
      <cdr:x>0.08342</cdr:x>
      <cdr:y>0.34178</cdr:y>
    </cdr:to>
    <cdr:sp macro="" textlink="">
      <cdr:nvSpPr>
        <cdr:cNvPr id="5" name="TextBox 16"/>
        <cdr:cNvSpPr txBox="1"/>
      </cdr:nvSpPr>
      <cdr:spPr>
        <a:xfrm xmlns:a="http://schemas.openxmlformats.org/drawingml/2006/main">
          <a:off x="-72135" y="1224135"/>
          <a:ext cx="684803" cy="5232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en-US"/>
          </a:defPPr>
          <a:lvl1pPr algn="r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1pPr>
          <a:lvl2pPr marL="457200" algn="r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2pPr>
          <a:lvl3pPr marL="914400" algn="r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3pPr>
          <a:lvl4pPr marL="1371600" algn="r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4pPr>
          <a:lvl5pPr marL="1828800" algn="r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5pPr>
          <a:lvl6pPr marL="2286000" algn="l" defTabSz="914400" rtl="0" eaLnBrk="1" latinLnBrk="1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6pPr>
          <a:lvl7pPr marL="2743200" algn="l" defTabSz="914400" rtl="0" eaLnBrk="1" latinLnBrk="1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7pPr>
          <a:lvl8pPr marL="3200400" algn="l" defTabSz="914400" rtl="0" eaLnBrk="1" latinLnBrk="1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8pPr>
          <a:lvl9pPr marL="3657600" algn="l" defTabSz="914400" rtl="0" eaLnBrk="1" latinLnBrk="1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ko-KR" sz="2800" b="1" dirty="0" smtClean="0">
              <a:solidFill>
                <a:srgbClr val="0000CC"/>
              </a:solidFill>
            </a:rPr>
            <a:t>5.0</a:t>
          </a:r>
          <a:endParaRPr lang="ko-KR" altLang="en-US" sz="2800" b="1" dirty="0">
            <a:solidFill>
              <a:srgbClr val="0000CC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2946347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0" tIns="45669" rIns="91340" bIns="45669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ko-KR" altLang="ko-K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344" y="2"/>
            <a:ext cx="2946347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0" tIns="45669" rIns="91340" bIns="4566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ko-KR" altLang="ko-KR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60937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927" y="4716661"/>
            <a:ext cx="5439410" cy="4468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0" tIns="45669" rIns="91340" bIns="456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431601"/>
            <a:ext cx="2946347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0" tIns="45669" rIns="91340" bIns="45669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ko-KR" altLang="ko-KR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344" y="9431601"/>
            <a:ext cx="2946347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0" tIns="45669" rIns="91340" bIns="45669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굴림" charset="-127"/>
              </a:defRPr>
            </a:lvl1pPr>
          </a:lstStyle>
          <a:p>
            <a:fld id="{E244792A-AC67-4066-B5D9-397E72E15E9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465081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F89AA9-3BDF-42D2-9DCC-DBACE68C3558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6999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4" name="Picture 12" descr="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5" name="Rectangle 13"/>
          <p:cNvSpPr>
            <a:spLocks noChangeArrowheads="1"/>
          </p:cNvSpPr>
          <p:nvPr userDrawn="1"/>
        </p:nvSpPr>
        <p:spPr bwMode="hidden">
          <a:xfrm>
            <a:off x="0" y="1219200"/>
            <a:ext cx="9144000" cy="5638800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38926" name="Picture 14" descr="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364288"/>
          </a:xfrm>
          <a:prstGeom prst="rect">
            <a:avLst/>
          </a:prstGeom>
          <a:noFill/>
        </p:spPr>
      </p:pic>
      <p:sp>
        <p:nvSpPr>
          <p:cNvPr id="38927" name="Rectangle 15"/>
          <p:cNvSpPr>
            <a:spLocks noGrp="1" noChangeArrowheads="1"/>
          </p:cNvSpPr>
          <p:nvPr>
            <p:ph type="ctrTitle"/>
          </p:nvPr>
        </p:nvSpPr>
        <p:spPr bwMode="gray">
          <a:xfrm>
            <a:off x="609600" y="4999038"/>
            <a:ext cx="7924800" cy="968375"/>
          </a:xfrm>
          <a:ln algn="ctr"/>
        </p:spPr>
        <p:txBody>
          <a:bodyPr/>
          <a:lstStyle>
            <a:lvl1pPr eaLnBrk="1" hangingPunct="1">
              <a:defRPr sz="4800" smtClean="0"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</a:p>
        </p:txBody>
      </p:sp>
      <p:sp>
        <p:nvSpPr>
          <p:cNvPr id="38928" name="Rectangle 16"/>
          <p:cNvSpPr>
            <a:spLocks noGrp="1" noChangeArrowheads="1"/>
          </p:cNvSpPr>
          <p:nvPr>
            <p:ph type="subTitle" idx="1"/>
          </p:nvPr>
        </p:nvSpPr>
        <p:spPr>
          <a:xfrm>
            <a:off x="609600" y="5867400"/>
            <a:ext cx="6400800" cy="488950"/>
          </a:xfrm>
          <a:ln algn="ctr"/>
        </p:spPr>
        <p:txBody>
          <a:bodyPr/>
          <a:lstStyle>
            <a:lvl1pPr marL="0" indent="0" eaLnBrk="1" hangingPunct="1">
              <a:buFontTx/>
              <a:buNone/>
              <a:defRPr sz="2000" smtClean="0"/>
            </a:lvl1pPr>
          </a:lstStyle>
          <a:p>
            <a:r>
              <a:rPr lang="en-US" altLang="ko-KR" smtClean="0"/>
              <a:t>Click to edit Master subtitle style</a:t>
            </a:r>
          </a:p>
        </p:txBody>
      </p:sp>
      <p:sp>
        <p:nvSpPr>
          <p:cNvPr id="38929" name="Rectangle 17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580188"/>
            <a:ext cx="2133600" cy="238125"/>
          </a:xfrm>
        </p:spPr>
        <p:txBody>
          <a:bodyPr/>
          <a:lstStyle>
            <a:lvl1pPr>
              <a:defRPr sz="1200"/>
            </a:lvl1pPr>
          </a:lstStyle>
          <a:p>
            <a:fld id="{D4726981-3FA2-4808-B617-FE2661AC510D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38930" name="Rectangle 18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580188"/>
            <a:ext cx="2895600" cy="238125"/>
          </a:xfrm>
        </p:spPr>
        <p:txBody>
          <a:bodyPr/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38931" name="Rectangle 19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580188"/>
            <a:ext cx="2133600" cy="238125"/>
          </a:xfrm>
        </p:spPr>
        <p:txBody>
          <a:bodyPr/>
          <a:lstStyle>
            <a:lvl1pPr>
              <a:defRPr sz="1200"/>
            </a:lvl1pPr>
          </a:lstStyle>
          <a:p>
            <a:fld id="{C109AE7F-D7F3-4D0E-B83E-2CF7381E89B1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96544"/>
          </a:xfrm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en-US" dirty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1A6D05-AA55-472A-A089-A00B63D51E4A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525344"/>
            <a:ext cx="2133600" cy="310484"/>
          </a:xfrm>
          <a:ln/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E240C14-0811-4DF5-9A56-07920DD6E5D4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2050" name="Picture 2" descr="http://t1.gstatic.com/images?q=tbn:ANd9GcSjDSwdFac0_vSCP6M2NmXxjdelM-MOoa1k9dKj0AhhKEG3Q4nVrQ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525344"/>
            <a:ext cx="899592" cy="29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234A1A-DE42-451F-ACF6-8AC24A73A536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14886-88C2-4663-B9FA-8A4DB4F0251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AD8603-330C-4521-8120-C9D0E348DFBE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78731D-B05A-42E3-B4B1-347E702725B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5225EC-0C0F-4DA7-9117-68159ED9FF3D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2B8FA1-D724-4A4D-ADED-808670DE1FFF}" type="slidenum">
              <a:rPr lang="en-US" altLang="ko-KR"/>
              <a:pPr/>
              <a:t>‹#›</a:t>
            </a:fld>
            <a:endParaRPr lang="en-US" altLang="ko-KR"/>
          </a:p>
        </p:txBody>
      </p:sp>
      <p:pic>
        <p:nvPicPr>
          <p:cNvPr id="10" name="Picture 2" descr="http://t1.gstatic.com/images?q=tbn:ANd9GcSjDSwdFac0_vSCP6M2NmXxjdelM-MOoa1k9dKj0AhhKEG3Q4nVrQ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525344"/>
            <a:ext cx="899592" cy="29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A955E6-ABED-47C9-8B25-6788CA9C1A89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812359" y="6525343"/>
            <a:ext cx="1346341" cy="335423"/>
          </a:xfrm>
          <a:ln/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A092EDF-FBEC-4C66-AA11-453EC146EF5B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6" name="Picture 2" descr="http://t1.gstatic.com/images?q=tbn:ANd9GcSjDSwdFac0_vSCP6M2NmXxjdelM-MOoa1k9dKj0AhhKEG3Q4nVrQ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525344"/>
            <a:ext cx="899592" cy="29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C47248-CCE6-49DE-82D4-38F0B2BB36AB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F6F387-82B4-4178-94AD-AA1EBE568191}" type="slidenum">
              <a:rPr lang="en-US" altLang="ko-KR"/>
              <a:pPr/>
              <a:t>‹#›</a:t>
            </a:fld>
            <a:endParaRPr lang="en-US" altLang="ko-KR" dirty="0"/>
          </a:p>
        </p:txBody>
      </p:sp>
      <p:pic>
        <p:nvPicPr>
          <p:cNvPr id="5" name="Picture 2" descr="http://t1.gstatic.com/images?q=tbn:ANd9GcSjDSwdFac0_vSCP6M2NmXxjdelM-MOoa1k9dKj0AhhKEG3Q4nVrQ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525344"/>
            <a:ext cx="899592" cy="29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65E223-C2DE-4351-8DF8-3DD2BAF7B848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E82C0C-8292-4D17-B59D-F14B424BFB06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F39D7C-AF2C-4C37-A5D2-24529A1202DF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018B6D-8C13-4661-802B-C9AD282771F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911B0E-D402-4C65-95EE-3065BF3568AE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6E3ED2-FB0C-4406-935C-265A6988F8F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69888"/>
            <a:ext cx="2057400" cy="575627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69888"/>
            <a:ext cx="6019800" cy="575627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5EEE47-B38B-4D0C-998D-3BA7E1654F2E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3DE765-446D-4599-8080-09F43AC2E2B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9888"/>
            <a:ext cx="8229600" cy="838200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E9DED5-00AB-4488-BB56-26965B98B05F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121350-641B-446A-A8CF-A2D4167DE59D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9888"/>
            <a:ext cx="8229600" cy="838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en-US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altLang="ko-KR" noProof="0" smtClean="0"/>
              <a:t>Click icon to add chart</a:t>
            </a:r>
            <a:endParaRPr lang="en-US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597009-B32E-4C1E-89EE-F26FB3D34A90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84762F-B2DA-4B20-B8A4-DC2F51BC2D1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4" name="Picture 12" descr="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5" name="Rectangle 13"/>
          <p:cNvSpPr>
            <a:spLocks noChangeArrowheads="1"/>
          </p:cNvSpPr>
          <p:nvPr userDrawn="1"/>
        </p:nvSpPr>
        <p:spPr bwMode="hidden">
          <a:xfrm>
            <a:off x="0" y="1219200"/>
            <a:ext cx="9144000" cy="5638800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8926" name="Picture 14" descr="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364288"/>
          </a:xfrm>
          <a:prstGeom prst="rect">
            <a:avLst/>
          </a:prstGeom>
          <a:noFill/>
        </p:spPr>
      </p:pic>
      <p:sp>
        <p:nvSpPr>
          <p:cNvPr id="38927" name="Rectangle 15"/>
          <p:cNvSpPr>
            <a:spLocks noGrp="1" noChangeArrowheads="1"/>
          </p:cNvSpPr>
          <p:nvPr>
            <p:ph type="ctrTitle"/>
          </p:nvPr>
        </p:nvSpPr>
        <p:spPr bwMode="gray">
          <a:xfrm>
            <a:off x="609600" y="4999038"/>
            <a:ext cx="7924800" cy="968375"/>
          </a:xfrm>
          <a:ln algn="ctr"/>
        </p:spPr>
        <p:txBody>
          <a:bodyPr/>
          <a:lstStyle>
            <a:lvl1pPr eaLnBrk="1" hangingPunct="1">
              <a:defRPr sz="4800" smtClean="0"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</a:p>
        </p:txBody>
      </p:sp>
      <p:sp>
        <p:nvSpPr>
          <p:cNvPr id="38928" name="Rectangle 16"/>
          <p:cNvSpPr>
            <a:spLocks noGrp="1" noChangeArrowheads="1"/>
          </p:cNvSpPr>
          <p:nvPr>
            <p:ph type="subTitle" idx="1"/>
          </p:nvPr>
        </p:nvSpPr>
        <p:spPr>
          <a:xfrm>
            <a:off x="609600" y="5867400"/>
            <a:ext cx="6400800" cy="488950"/>
          </a:xfrm>
          <a:ln algn="ctr"/>
        </p:spPr>
        <p:txBody>
          <a:bodyPr/>
          <a:lstStyle>
            <a:lvl1pPr marL="0" indent="0" eaLnBrk="1" hangingPunct="1">
              <a:buFontTx/>
              <a:buNone/>
              <a:defRPr sz="2000" smtClean="0"/>
            </a:lvl1pPr>
          </a:lstStyle>
          <a:p>
            <a:r>
              <a:rPr lang="en-US" altLang="ko-KR" smtClean="0"/>
              <a:t>Click to edit Master subtitle style</a:t>
            </a:r>
          </a:p>
        </p:txBody>
      </p:sp>
      <p:sp>
        <p:nvSpPr>
          <p:cNvPr id="38929" name="Rectangle 17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580188"/>
            <a:ext cx="2133600" cy="238125"/>
          </a:xfrm>
        </p:spPr>
        <p:txBody>
          <a:bodyPr/>
          <a:lstStyle>
            <a:lvl1pPr>
              <a:defRPr sz="1200"/>
            </a:lvl1pPr>
          </a:lstStyle>
          <a:p>
            <a:fld id="{D4726981-3FA2-4808-B617-FE2661AC510D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38930" name="Rectangle 18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580188"/>
            <a:ext cx="2895600" cy="238125"/>
          </a:xfrm>
        </p:spPr>
        <p:txBody>
          <a:bodyPr/>
          <a:lstStyle>
            <a:lvl1pPr>
              <a:defRPr sz="1200"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38931" name="Rectangle 19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580188"/>
            <a:ext cx="2133600" cy="238125"/>
          </a:xfrm>
        </p:spPr>
        <p:txBody>
          <a:bodyPr/>
          <a:lstStyle>
            <a:lvl1pPr>
              <a:defRPr sz="1200"/>
            </a:lvl1pPr>
          </a:lstStyle>
          <a:p>
            <a:fld id="{C109AE7F-D7F3-4D0E-B83E-2CF7381E89B1}" type="slidenum">
              <a:rPr lang="ko-KR" altLang="en-US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16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96544"/>
          </a:xfrm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en-US" dirty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1A6D05-AA55-472A-A089-A00B63D51E4A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525344"/>
            <a:ext cx="2133600" cy="310484"/>
          </a:xfrm>
          <a:ln/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63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234A1A-DE42-451F-ACF6-8AC24A73A536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14886-88C2-4663-B9FA-8A4DB4F0251B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31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AD8603-330C-4521-8120-C9D0E348DFBE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78731D-B05A-42E3-B4B1-347E702725BC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0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5225EC-0C0F-4DA7-9117-68159ED9FF3D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2B8FA1-D724-4A4D-ADED-808670DE1FFF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94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A955E6-ABED-47C9-8B25-6788CA9C1A89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812359" y="6525343"/>
            <a:ext cx="1346341" cy="335423"/>
          </a:xfrm>
          <a:ln/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A092EDF-FBEC-4C66-AA11-453EC146EF5B}" type="slidenum">
              <a:rPr lang="en-US" altLang="ko-KR" smtClean="0">
                <a:solidFill>
                  <a:prstClr val="black"/>
                </a:solidFill>
              </a:rPr>
              <a:pPr/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15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C47248-CCE6-49DE-82D4-38F0B2BB36AB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F6F387-82B4-4178-94AD-AA1EBE568191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26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65E223-C2DE-4351-8DF8-3DD2BAF7B848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E82C0C-8292-4D17-B59D-F14B424BFB06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7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F39D7C-AF2C-4C37-A5D2-24529A1202DF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018B6D-8C13-4661-802B-C9AD282771F1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40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911B0E-D402-4C65-95EE-3065BF3568AE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6E3ED2-FB0C-4406-935C-265A6988F8F1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4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69888"/>
            <a:ext cx="2057400" cy="575627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69888"/>
            <a:ext cx="6019800" cy="575627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5EEE47-B38B-4D0C-998D-3BA7E1654F2E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3DE765-446D-4599-8080-09F43AC2E2B7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97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9888"/>
            <a:ext cx="8229600" cy="838200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E9DED5-00AB-4488-BB56-26965B98B05F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121350-641B-446A-A8CF-A2D4167DE59D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4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9888"/>
            <a:ext cx="8229600" cy="838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en-US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altLang="ko-KR" noProof="0" smtClean="0"/>
              <a:t>Click icon to add chart</a:t>
            </a:r>
            <a:endParaRPr lang="en-US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597009-B32E-4C1E-89EE-F26FB3D34A90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84762F-B2DA-4B20-B8A4-DC2F51BC2D1B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64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Rectangle 12"/>
          <p:cNvSpPr>
            <a:spLocks noChangeArrowheads="1"/>
          </p:cNvSpPr>
          <p:nvPr/>
        </p:nvSpPr>
        <p:spPr bwMode="ltGray">
          <a:xfrm>
            <a:off x="0" y="0"/>
            <a:ext cx="9144000" cy="2133600"/>
          </a:xfrm>
          <a:prstGeom prst="rect">
            <a:avLst/>
          </a:prstGeom>
          <a:gradFill rotWithShape="1">
            <a:gsLst>
              <a:gs pos="0">
                <a:schemeClr val="bg1">
                  <a:alpha val="60001"/>
                </a:schemeClr>
              </a:gs>
              <a:gs pos="100000">
                <a:schemeClr val="bg1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2061" name="Group 1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062" name="Picture 14" descr="4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hidden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sp>
          <p:nvSpPr>
            <p:cNvPr id="2063" name="Rectangle 15"/>
            <p:cNvSpPr>
              <a:spLocks noChangeArrowheads="1"/>
            </p:cNvSpPr>
            <p:nvPr userDrawn="1"/>
          </p:nvSpPr>
          <p:spPr bwMode="hidden">
            <a:xfrm>
              <a:off x="0" y="1392"/>
              <a:ext cx="5760" cy="2928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gamma/>
                    <a:shade val="7921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</p:grpSp>
      <p:pic>
        <p:nvPicPr>
          <p:cNvPr id="2064" name="Picture 16" descr="1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gray">
          <a:xfrm>
            <a:off x="6559550" y="0"/>
            <a:ext cx="2149475" cy="2209800"/>
          </a:xfrm>
          <a:prstGeom prst="rect">
            <a:avLst/>
          </a:prstGeom>
          <a:noFill/>
        </p:spPr>
      </p:pic>
      <p:sp>
        <p:nvSpPr>
          <p:cNvPr id="2065" name="Rectangle 17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69888"/>
            <a:ext cx="8229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2066" name="Rectangle 18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2067" name="Rectangle 19"/>
          <p:cNvSpPr>
            <a:spLocks noGrp="1" noChangeArrowheads="1"/>
          </p:cNvSpPr>
          <p:nvPr>
            <p:ph type="dt" sz="half" idx="2"/>
          </p:nvPr>
        </p:nvSpPr>
        <p:spPr bwMode="black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a typeface="굴림" charset="-127"/>
              </a:defRPr>
            </a:lvl1pPr>
          </a:lstStyle>
          <a:p>
            <a:fld id="{EF9CCBAA-71CC-442D-8438-D3DEA3ECB735}" type="datetime1">
              <a:rPr lang="ko-KR" altLang="en-US" smtClean="0"/>
              <a:pPr/>
              <a:t>2014-05-19</a:t>
            </a:fld>
            <a:endParaRPr lang="en-US" altLang="ko-KR"/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굴림" charset="-127"/>
              </a:defRPr>
            </a:lvl1pPr>
          </a:lstStyle>
          <a:p>
            <a:fld id="{87B7F403-419A-4E4F-BC82-CFF676D8184E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Rectangle 12"/>
          <p:cNvSpPr>
            <a:spLocks noChangeArrowheads="1"/>
          </p:cNvSpPr>
          <p:nvPr/>
        </p:nvSpPr>
        <p:spPr bwMode="ltGray">
          <a:xfrm>
            <a:off x="0" y="0"/>
            <a:ext cx="9144000" cy="2133600"/>
          </a:xfrm>
          <a:prstGeom prst="rect">
            <a:avLst/>
          </a:prstGeom>
          <a:gradFill rotWithShape="1">
            <a:gsLst>
              <a:gs pos="0">
                <a:schemeClr val="bg1">
                  <a:alpha val="60001"/>
                </a:schemeClr>
              </a:gs>
              <a:gs pos="100000">
                <a:schemeClr val="bg1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061" name="Group 1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062" name="Picture 14" descr="4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hidden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sp>
          <p:nvSpPr>
            <p:cNvPr id="2063" name="Rectangle 15"/>
            <p:cNvSpPr>
              <a:spLocks noChangeArrowheads="1"/>
            </p:cNvSpPr>
            <p:nvPr userDrawn="1"/>
          </p:nvSpPr>
          <p:spPr bwMode="hidden">
            <a:xfrm>
              <a:off x="0" y="1392"/>
              <a:ext cx="5760" cy="2928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gamma/>
                    <a:shade val="7921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064" name="Picture 16" descr="1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gray">
          <a:xfrm>
            <a:off x="6559550" y="0"/>
            <a:ext cx="2149475" cy="2209800"/>
          </a:xfrm>
          <a:prstGeom prst="rect">
            <a:avLst/>
          </a:prstGeom>
          <a:noFill/>
        </p:spPr>
      </p:pic>
      <p:sp>
        <p:nvSpPr>
          <p:cNvPr id="2065" name="Rectangle 17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69888"/>
            <a:ext cx="8229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2066" name="Rectangle 18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2067" name="Rectangle 19"/>
          <p:cNvSpPr>
            <a:spLocks noGrp="1" noChangeArrowheads="1"/>
          </p:cNvSpPr>
          <p:nvPr>
            <p:ph type="dt" sz="half" idx="2"/>
          </p:nvPr>
        </p:nvSpPr>
        <p:spPr bwMode="black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a typeface="굴림" charset="-127"/>
              </a:defRPr>
            </a:lvl1pPr>
          </a:lstStyle>
          <a:p>
            <a:fld id="{EF9CCBAA-71CC-442D-8438-D3DEA3ECB735}" type="datetime1">
              <a:rPr lang="ko-KR" altLang="en-US" smtClean="0">
                <a:solidFill>
                  <a:prstClr val="white"/>
                </a:solidFill>
              </a:rPr>
              <a:pPr/>
              <a:t>2014-05-19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굴림" charset="-127"/>
              </a:defRPr>
            </a:lvl1pPr>
          </a:lstStyle>
          <a:p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굴림" charset="-127"/>
              </a:defRPr>
            </a:lvl1pPr>
          </a:lstStyle>
          <a:p>
            <a:fld id="{87B7F403-419A-4E4F-BC82-CFF676D8184E}" type="slidenum">
              <a:rPr lang="en-US" altLang="ko-KR">
                <a:solidFill>
                  <a:prstClr val="white"/>
                </a:solidFill>
              </a:rPr>
              <a:pPr/>
              <a:t>‹#›</a:t>
            </a:fld>
            <a:endParaRPr lang="en-US" altLang="ko-K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78309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inqaahe.org/admin/files/assets/subsites/1/beelden/foto_1307350808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url?sa=i&amp;rct=j&amp;q=lecturefail+project&amp;source=images&amp;cd=&amp;docid=xxDfni-JLjAYNM&amp;tbnid=Nr_3-Q5TB5HJhM:&amp;ved=0CAUQjRw&amp;url=https://plus.google.com/105821098920945818945&amp;ei=3Vs0UfayFeisiAf1_YGYBw&amp;bvm=bv.43148975,d.aGc&amp;psig=AFQjCNHC3gxKpkzTRqEEZtRGPRjSia94Dw&amp;ust=1362472253895300" TargetMode="External"/><Relationship Id="rId2" Type="http://schemas.openxmlformats.org/officeDocument/2006/relationships/hyperlink" Target="http://chronicle.com/article/Lecture-Fail/13008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png"/><Relationship Id="rId7" Type="http://schemas.openxmlformats.org/officeDocument/2006/relationships/image" Target="../media/image31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>
          <a:xfrm>
            <a:off x="221301" y="953700"/>
            <a:ext cx="8491345" cy="2439150"/>
          </a:xfrm>
          <a:solidFill>
            <a:schemeClr val="accent1">
              <a:lumMod val="20000"/>
              <a:lumOff val="80000"/>
              <a:alpha val="46000"/>
            </a:schemeClr>
          </a:solidFill>
        </p:spPr>
        <p:txBody>
          <a:bodyPr/>
          <a:lstStyle/>
          <a:p>
            <a:pPr algn="ctr"/>
            <a:r>
              <a:rPr lang="en-US" altLang="ko-KR" sz="3600" dirty="0">
                <a:solidFill>
                  <a:schemeClr val="bg2"/>
                </a:solidFill>
              </a:rPr>
              <a:t>Education 3.0 for </a:t>
            </a:r>
            <a:r>
              <a:rPr lang="en-US" altLang="ko-KR" sz="3600" dirty="0" smtClean="0">
                <a:solidFill>
                  <a:schemeClr val="bg2"/>
                </a:solidFill>
              </a:rPr>
              <a:t/>
            </a:r>
            <a:br>
              <a:rPr lang="en-US" altLang="ko-KR" sz="3600" dirty="0" smtClean="0">
                <a:solidFill>
                  <a:schemeClr val="bg2"/>
                </a:solidFill>
              </a:rPr>
            </a:br>
            <a:r>
              <a:rPr lang="en-US" altLang="ko-KR" sz="3600" dirty="0" smtClean="0">
                <a:solidFill>
                  <a:schemeClr val="bg2"/>
                </a:solidFill>
              </a:rPr>
              <a:t>Transforming </a:t>
            </a:r>
            <a:r>
              <a:rPr lang="en-US" altLang="ko-KR" sz="3600" dirty="0">
                <a:solidFill>
                  <a:schemeClr val="bg2"/>
                </a:solidFill>
              </a:rPr>
              <a:t>Teaching &amp; Learning: </a:t>
            </a:r>
            <a:r>
              <a:rPr lang="ko-KR" altLang="ko-KR" sz="3600">
                <a:solidFill>
                  <a:schemeClr val="bg2"/>
                </a:solidFill>
              </a:rPr>
              <a:t/>
            </a:r>
            <a:br>
              <a:rPr lang="ko-KR" altLang="ko-KR" sz="3600">
                <a:solidFill>
                  <a:schemeClr val="bg2"/>
                </a:solidFill>
              </a:rPr>
            </a:br>
            <a:r>
              <a:rPr lang="en-US" altLang="ko-KR" sz="3600" dirty="0">
                <a:solidFill>
                  <a:schemeClr val="bg2"/>
                </a:solidFill>
              </a:rPr>
              <a:t>a Flipped Learning Experience </a:t>
            </a:r>
            <a:r>
              <a:rPr lang="en-US" altLang="ko-KR" sz="3600" dirty="0" smtClean="0">
                <a:solidFill>
                  <a:schemeClr val="bg2"/>
                </a:solidFill>
              </a:rPr>
              <a:t/>
            </a:r>
            <a:br>
              <a:rPr lang="en-US" altLang="ko-KR" sz="3600" dirty="0" smtClean="0">
                <a:solidFill>
                  <a:schemeClr val="bg2"/>
                </a:solidFill>
              </a:rPr>
            </a:br>
            <a:r>
              <a:rPr lang="en-US" altLang="ko-KR" sz="3600" dirty="0" smtClean="0">
                <a:solidFill>
                  <a:schemeClr val="bg2"/>
                </a:solidFill>
              </a:rPr>
              <a:t>at KAIST </a:t>
            </a:r>
            <a:endParaRPr lang="en-US" sz="3600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>
          <a:xfrm>
            <a:off x="371406" y="3491716"/>
            <a:ext cx="8280920" cy="2448272"/>
          </a:xfrm>
          <a:solidFill>
            <a:srgbClr val="3399FF">
              <a:alpha val="20000"/>
            </a:srgbClr>
          </a:solidFill>
        </p:spPr>
        <p:txBody>
          <a:bodyPr/>
          <a:lstStyle/>
          <a:p>
            <a:pPr algn="ctr"/>
            <a:r>
              <a:rPr lang="en-US" sz="2400" b="1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May 21, </a:t>
            </a:r>
            <a:r>
              <a:rPr lang="en-US" sz="24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2014</a:t>
            </a:r>
          </a:p>
          <a:p>
            <a:pPr algn="ctr"/>
            <a:endParaRPr lang="en-US" sz="1100" dirty="0">
              <a:solidFill>
                <a:srgbClr val="FFFF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sz="28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Professor Tae-Eog Lee</a:t>
            </a:r>
          </a:p>
          <a:p>
            <a:pPr algn="ctr"/>
            <a:r>
              <a:rPr lang="en-US" sz="1800" b="1" dirty="0" smtClean="0">
                <a:latin typeface="맑은 고딕" pitchFamily="50" charset="-127"/>
                <a:ea typeface="맑은 고딕" pitchFamily="50" charset="-127"/>
              </a:rPr>
              <a:t>telee@kaist.ac.kr</a:t>
            </a:r>
          </a:p>
          <a:p>
            <a:pPr algn="ctr"/>
            <a:endParaRPr lang="en-US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ts val="2400"/>
              </a:lnSpc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Director </a:t>
            </a:r>
          </a:p>
          <a:p>
            <a:pPr algn="ctr">
              <a:lnSpc>
                <a:spcPts val="2400"/>
              </a:lnSpc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Center for Excellence 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in 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Learning &amp; T</a:t>
            </a:r>
            <a:r>
              <a:rPr lang="en-US" sz="2800" b="1" dirty="0" smtClean="0">
                <a:latin typeface="맑은 고딕" pitchFamily="50" charset="-127"/>
                <a:ea typeface="맑은 고딕" pitchFamily="50" charset="-127"/>
              </a:rPr>
              <a:t>eaching</a:t>
            </a:r>
          </a:p>
        </p:txBody>
      </p:sp>
      <p:pic>
        <p:nvPicPr>
          <p:cNvPr id="7" name="Picture 2" descr="http://t1.gstatic.com/images?q=tbn:ANd9GcSjDSwdFac0_vSCP6M2NmXxjdelM-MOoa1k9dKj0AhhKEG3Q4nVr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374" y="6165597"/>
            <a:ext cx="2098675" cy="692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511" y="23837"/>
            <a:ext cx="8472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smtClean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</a:rPr>
              <a:t>East-Asia </a:t>
            </a:r>
            <a:r>
              <a:rPr lang="en-US" altLang="ko-KR" sz="2400" b="1" dirty="0" smtClean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</a:rPr>
              <a:t>Research Universities </a:t>
            </a:r>
          </a:p>
          <a:p>
            <a:pPr algn="ctr"/>
            <a:r>
              <a:rPr lang="en-US" altLang="ko-KR" sz="2400" b="1" dirty="0" smtClean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</a:rPr>
              <a:t>Teaching and Learning Symposium at Nanjing University</a:t>
            </a:r>
            <a:endParaRPr lang="en-US" sz="2400" b="1" dirty="0">
              <a:solidFill>
                <a:schemeClr val="accent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0308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6F387-82B4-4178-94AD-AA1EBE568191}" type="slidenum">
              <a:rPr lang="en-US" altLang="ko-KR" smtClean="0"/>
              <a:pPr/>
              <a:t>2</a:t>
            </a:fld>
            <a:endParaRPr lang="en-US" altLang="ko-KR"/>
          </a:p>
        </p:txBody>
      </p:sp>
      <p:sp>
        <p:nvSpPr>
          <p:cNvPr id="3" name="타원 2"/>
          <p:cNvSpPr/>
          <p:nvPr/>
        </p:nvSpPr>
        <p:spPr bwMode="auto">
          <a:xfrm>
            <a:off x="107504" y="620688"/>
            <a:ext cx="8791872" cy="5400600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dirty="0" smtClean="0">
                <a:latin typeface="맑은 고딕" pitchFamily="50" charset="-127"/>
                <a:ea typeface="맑은 고딕" pitchFamily="50" charset="-127"/>
              </a:rPr>
              <a:t>What are the most</a:t>
            </a:r>
            <a:r>
              <a:rPr lang="en-US" altLang="ko-KR" sz="60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6000" b="1" dirty="0" smtClean="0">
                <a:latin typeface="맑은 고딕" pitchFamily="50" charset="-127"/>
                <a:ea typeface="맑은 고딕" pitchFamily="50" charset="-127"/>
              </a:rPr>
              <a:t>important inventions in education?</a:t>
            </a:r>
          </a:p>
        </p:txBody>
      </p:sp>
    </p:spTree>
    <p:extLst>
      <p:ext uri="{BB962C8B-B14F-4D97-AF65-F5344CB8AC3E}">
        <p14:creationId xmlns:p14="http://schemas.microsoft.com/office/powerpoint/2010/main" val="62331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6F387-82B4-4178-94AD-AA1EBE568191}" type="slidenum">
              <a:rPr lang="en-US" altLang="ko-KR" smtClean="0"/>
              <a:pPr/>
              <a:t>3</a:t>
            </a:fld>
            <a:endParaRPr lang="en-US" altLang="ko-KR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603" y="1913512"/>
            <a:ext cx="6854757" cy="4569838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 bwMode="auto">
          <a:xfrm>
            <a:off x="1156714" y="32538"/>
            <a:ext cx="6998773" cy="1281356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Blackboard</a:t>
            </a:r>
            <a:endParaRPr kumimoji="0" lang="ko-KR" altLang="en-US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3388" y="1421585"/>
            <a:ext cx="26727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mtClean="0">
                <a:solidFill>
                  <a:srgbClr val="0000CC"/>
                </a:solidFill>
              </a:rPr>
              <a:t>11</a:t>
            </a:r>
            <a:r>
              <a:rPr lang="en-US" altLang="ko-KR" sz="2000" b="1" baseline="30000" smtClean="0">
                <a:solidFill>
                  <a:srgbClr val="0000CC"/>
                </a:solidFill>
              </a:rPr>
              <a:t>th </a:t>
            </a:r>
            <a:r>
              <a:rPr lang="en-US" altLang="ko-KR" sz="2000" b="1" smtClean="0">
                <a:solidFill>
                  <a:srgbClr val="0000CC"/>
                </a:solidFill>
              </a:rPr>
              <a:t> Century in India</a:t>
            </a:r>
            <a:endParaRPr lang="ko-KR" altLang="en-US" sz="2000" b="1">
              <a:solidFill>
                <a:srgbClr val="0000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1880" y="1405710"/>
            <a:ext cx="2973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mtClean="0">
                <a:solidFill>
                  <a:srgbClr val="0000CC"/>
                </a:solidFill>
              </a:rPr>
              <a:t>18</a:t>
            </a:r>
            <a:r>
              <a:rPr lang="en-US" altLang="ko-KR" sz="2000" b="1" baseline="30000" smtClean="0">
                <a:solidFill>
                  <a:srgbClr val="0000CC"/>
                </a:solidFill>
              </a:rPr>
              <a:t>th </a:t>
            </a:r>
            <a:r>
              <a:rPr lang="en-US" altLang="ko-KR" sz="2000" b="1" smtClean="0">
                <a:solidFill>
                  <a:srgbClr val="0000CC"/>
                </a:solidFill>
              </a:rPr>
              <a:t> Century in Europe</a:t>
            </a:r>
            <a:endParaRPr lang="ko-KR" altLang="en-US" sz="2000" b="1">
              <a:solidFill>
                <a:srgbClr val="0000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36219" y="1405710"/>
            <a:ext cx="17155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mtClean="0">
                <a:solidFill>
                  <a:srgbClr val="0000CC"/>
                </a:solidFill>
              </a:rPr>
              <a:t>1801</a:t>
            </a:r>
            <a:r>
              <a:rPr lang="en-US" altLang="ko-KR" sz="2000" b="1" baseline="30000" smtClean="0">
                <a:solidFill>
                  <a:srgbClr val="0000CC"/>
                </a:solidFill>
              </a:rPr>
              <a:t> </a:t>
            </a:r>
            <a:r>
              <a:rPr lang="en-US" altLang="ko-KR" sz="2000" b="1" smtClean="0">
                <a:solidFill>
                  <a:srgbClr val="0000CC"/>
                </a:solidFill>
              </a:rPr>
              <a:t> in USA</a:t>
            </a:r>
            <a:endParaRPr lang="ko-KR" altLang="en-US" sz="2000" b="1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06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7010400" y="6483349"/>
            <a:ext cx="2133600" cy="347375"/>
          </a:xfrm>
        </p:spPr>
        <p:txBody>
          <a:bodyPr/>
          <a:lstStyle/>
          <a:p>
            <a:fld id="{54F6F387-82B4-4178-94AD-AA1EBE568191}" type="slidenum">
              <a:rPr lang="en-US" altLang="ko-KR" smtClean="0">
                <a:solidFill>
                  <a:schemeClr val="bg2"/>
                </a:solidFill>
              </a:rPr>
              <a:pPr/>
              <a:t>4</a:t>
            </a:fld>
            <a:endParaRPr lang="en-US" altLang="ko-KR">
              <a:solidFill>
                <a:schemeClr val="bg2"/>
              </a:solidFill>
            </a:endParaRPr>
          </a:p>
        </p:txBody>
      </p:sp>
      <p:sp>
        <p:nvSpPr>
          <p:cNvPr id="3" name="타원 2"/>
          <p:cNvSpPr/>
          <p:nvPr/>
        </p:nvSpPr>
        <p:spPr bwMode="auto">
          <a:xfrm>
            <a:off x="1156714" y="32538"/>
            <a:ext cx="6998773" cy="1281356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dirty="0" smtClean="0">
                <a:latin typeface="+mn-lt"/>
                <a:ea typeface="맑은 고딕" pitchFamily="50" charset="-127"/>
              </a:rPr>
              <a:t>Classroom</a:t>
            </a:r>
            <a:endParaRPr kumimoji="0" lang="ko-KR" altLang="en-US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56792"/>
            <a:ext cx="4032448" cy="225066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3138622"/>
            <a:ext cx="5649448" cy="367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9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93285" y="6525344"/>
            <a:ext cx="2133600" cy="310484"/>
          </a:xfrm>
        </p:spPr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5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396" y="4708763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7" descr="data:image/jpeg;base64,/9j/4AAQSkZJRgABAQAAAQABAAD/2wCEAAkGBhMSERUUExQWFRUWGSEXFxgVGCIbHBsgHCEbIB0iHB0bICYfGyAjHSAhHy8gJCcpLCwsICAxNTAqNSYsLCkBCQoKBQUFDQUFDSkYEhgpKSkpKSkpKSkpKSkpKSkpKSkpKSkpKSkpKSkpKSkpKSkpKSkpKSkpKSkpKSkpKSkpKf/AABEIAOYA2wMBIgACEQEDEQH/xAAbAAADAQEBAQEAAAAAAAAAAAADBAUGAgABB//EAEkQAAIBAgMECQIEAwUFBQkAAAECAwQRABIhBRMiMRQjMkFCUVJhYgYzQ1NxoYGRwSRjcrHwFTTR0vGSk6LC4gcWJXOCg8PT4f/EABQBAQAAAAAAAAAAAAAAAAAAAAD/xAAUEQEAAAAAAAAAAAAAAAAAAAAA/9oADAMBAAIRAxEAPwD79K1mWko4kqpI2NKzgRyKHaSSQBEAbMqJoXZstwASSBfH6nsymQbzPISQwBIlcA9XHc2z95v5/tj8l+kniZadqcTI70YgaaBGdo2GjlUQk9og30uTm7tdDRbLkiMu4eqiYIsauKaVyWspJZXLFQQW0DG5IY2KKMBopdpwbnUuN1NTxkmdrcZga9s1gBnt/AnFcRQ71bSEq0bEHfue9ORz/wCWMg6syRyPTTysamKa3RwoUZYowib6Qd6Kc+l9eV8W/pKnlhKq9PKuWIhbrEosZGawKzMWsGAu1ibZjcsbBTpYouvvIe2fxm9KfPHwrGYYTvDe8fKZh6b6Zh3XwxSVD3n6t+2e9PQnywPpBFPD1bkXiF7prqtj2j3/AOu/Ac9Fi346xrbs/jve+YfO+B00UOWfrG0dvx38l+eHnq2346pr7snmncy/L3wGkqmtN1bdtvEunCvy/wBWwHCrBkiO8NiV5zMe7/Hj7uoN7beNol/vv5/48MdJfJH1Tc15lfL/ABfwwXpD7wdW3ZPiXz/XATykOSUCQ3u1uufXQeb4FURQ7unOc9tPxn8v8WKDTtllGRubC+ZdOEe+AVM7buDgbtp4l10/XvwHG7g3xG9a27BHXvfm3z/TAmSDdSneHQuNJ3t3nXitf9cUjUOJT1bEZB4l8z8sLvM24m4D+J4hpz9zgOHWEiMhyRm/OY2ujcuLyxwggMzHeGxjWx3z68Uo9WHXma0PAeY7x6W98fIpm6Q/Aftp3j1Se+AnTGAU8pEh4RJ+O/cX83/fBazcZ4RvDq5H3n9Eny0N+/DD1D7iXq203niXzb3wWplfNEchFn5XGvBJ74BOJYekSdYftp+M3c0vywu5iWknOcnSb8RjyaW3Nj3YppK2/fgP207x5y++EqmY9DqLKbWn7x6pL9/ngHJ2izIc3jPjb0t74BEYt/KMxtu08bd5kHn5Ww3UVDZo+A6sfEPS/vgUMzdIk4D9uPxDzl98BNnjh6I4LHx/iP6mtybDNc8W/gGc6l78bdyk+eCO7dHcbskcfJl9Te+O62Rt9Ad2dGa3EO9G98B6Jot492Phtxt7++FleJaduI9/iI8R99MUI533j9WeQ8S+/vgAlbcMN2fF4l9R98B6p3ReM5u8jtHyPvjieSlzHNPlPeOkslv/AKQ4t/LDFRK+eM7s6E+JfI++CvWuDbcSH3BS37uD+2Azv0pTTJDRKxiUilOiI1h9jzcXPedBrfCv1HVzQm++dVM+V9xGAT1CspLOSqgFQOIhbEk6A4obJ3J6MBLm6hrnfltep71a38tMcbS2YkrOFmiChsxWZTKD1YU/iLplJFvc4CLJ9ag7OR45VlmSGKYokTNYqyjjKtZeNWFjYix0FsX9u1lVFHvo93nEZOWVDoCUvfI5uRpoCBz1xnjRKKeFDUUShxEthEwZgGjsNKjUDQkC4/TFVdnwVTRGapWojKOclgqNcoOJCSTaxBDG4PlgLdJK7NOodLo9iMo70QjQPcaG2tr87WtgMySdHh4lHFFpk5ap8vPCWzNvUTM0SSFDqY1YSR3VVUHJnChgvkOWnng0k8PR4eO5vDfjJ719/LAPGJ+lLxrfdNrl+Sd2bHNKj5ajiHbbw/FffAjLD0hePTdMTxN6k98CpZYctRxHtt4m7lX398A6RJu4iXXmnh/9WDmOTe9tez6PcfLGMq/qDKVS0KxxiBzLLUyL2781yEDUW1bvHnbDkW2Q8qBZqYlo2sFkkbQMAdQRfW/d3HywGjhWS0vGO0fB8R8sAqkfdwcQ7aeH2/XEmmeTrbPCLOb/AHT4V+Qv/PAJYpt3BaogsWjA6mXS4016TrgNOI333bHY9Hv/AIsAqY33M3GOT+H2PyxFmnkjlvJVUwATUskka6tYXJnOvLmdb49U1Mghl+wwIe9ppU/lwv5+3MYC1MHCwcY1ZR2Pi3yx3HG/SH4x9tPD8pPliFPtFgsOaG4zr9uozeFj48lj/r2wT/adpn/s0x6teU0fcZO8zDAVnSTcS8Q/E8Hu3yweojkzRcY7Xo+D/LELZu0YpaaoJDxsryoQ78jcnmrFeRHfirPLDePiOrW7TelsASNH378Y+2nh+UvvifVh+hVJzAgCo0y+TS/LDKPDvn1Nt2ne3cZD/r+OJtTLF0Ko4iDaotct3tLY87YC1VRSZ4eMWznwfCT3xzBE/SJOPwR+H3l98LVlVAHiGb8Q37Xokx8iqIBPIb6ZEHi7jLfAHeGQwPxjx34Pk3vjqsifewcY7TeH4N74nxVdP0dxm75LWzet8FrK2n3kPF4m9XobAUo4n3j8Y5Dw/r74X3b7husFuLwe598Lw1dNvZOLwr6u7NhapqqcUslm5Bz4ud2P+eAsyxPnj4+8+H4nHbRTX0kS3vGSf5hwP2xNqayn3kXF4j6vS3n/AE/yvgjzUpOspU+W+df/AA5hb+WA4p6tzJAdy63hfQlBa5h7gx5f1w7TSvmk4PGPEPQmF91Lv4szrfdydlLDnD5s3frzwxBC+aTjtxeQPhTAY5/o5HAqGDGSZII75lsq5oQQumYEgWve2psBfGg2SsiySdWVVnkeNWYXsd1mNu4NJnYX1swOl7Yzu1ttVkMUIEaCHdw7uR2W8st1KxpGOK5IAvbzNtMaCiqJWrZIzICqxrIpCrykI4b99ihN/J17xchiNpfSe0hNK1LJMH3jMZHWmsc8YBsVZXXiJOXKBqWtmuWnS/R22GiiJmFt6jDeVElirBQq5LyLYNrz7gSDyH6Q+1GQ1hJYpTqWdgq6ndhsqgixISzXJtxAdxspPttBJBSq+d+qJC7rhF0Oqs6v2eLhU6YDOVP0dXl8kcgikaJ8r9J1XVBfq6WM31/jbmMfPp36d2tA0x6VFIiyWkV2kJYBF8Th+43NgrE+IDGhP1NEasLvmXKJYy7IqrwFczXPhBV1zecb9wvipTK1qgGTXeEDRderU+X+rYDPPmkWZAONmgRQJjE2URxkEOoLqMzMMyjuNtQcfJvpyqFTEyboyQ06rDmOSMNdVmZliVWYFQtoy1uYuATj7UnfGCCaJGfeqtnRHCxWLLICyXObhQjufMNQNXRsOj6QoS0d0kUbsmPiRlzWyZezrfuwHWzKCqjozDCYo5EYh3K511UFyi8IHEbqDwqLCxAwOmpKlDTyO6SKwiRgFKHhMhTKMzAaPYk6nKPPRnZuyIpVnKSysN4QCs0ljwrexDWbyvrytfnhKr2SqrRpvapd6y5WEzFQyqGsQ7G11DEaW4TyNrgztPZNTPPIjSqqNunjCopZFR1Z1OfMrliNCV08jyx7buyZJ0J0tEZO1xcVhlkUCwEiEcJIIGZtOWEi4zpL06tRJRljOSN7gyBUN9y9lbQgtY2YX8h3SzbyORenzlmMqqrRRIz5AM2jQA3H6efkbB8ioK2nSFYxAyZkyRrdVjJLZsoJ1QRG4BcXYdwbR/6d2vUTTymSFVsmUFHJXglnXQsBmuANQO4nS6jH2s2TKBAOmzgs4AusGnCx0G41IAP8MChp2erkiTaMxdY1zZRTkjifRhuOEi40NjrgD7HqGaimbJ23qDo3Mb2W3/htivPK94uDxer4t7YhInRaPdhnKZpIgxC6ElwpfQdp7LcDtMOQ5XJ42Bj6w6t5LpwP7f6tgPRytv34PAl+L3k9sT55W6HUXUW6/UvbxSe2mF6X6opS5Y1kfFGh4iisL5iAVtcGx5EaXwrJt+mNLOvSoyTv+EsmoLSf5jAXq+R88HAPuHxf3cvtgsbvvGOQXyr4vd7d2JNXt+mLwkVkJAkNyJI9Orl/6a4LDtiAyu3S4spRbHPHbQyX/lgCU00m4k4BbNLrn/vHv4e7DG0JH3sFkB4m8Xfkb2/fE+lro+jv/aU7UviTW7vhqWdXlhCTh7M18pQ24H8hgGYp33zjIL5Vuc/nmt3ed8IPM/Q5eAWtJfj17TX8PnfD0EDb+TjPZTwr8/bCZp2NJLxHXe6WHqf2wDlXI+8huo7ZtxfB/jgrVUoP2SfcOtv3sf2wKrhfeRcZIzm/CunA/wAdPLDDwS30lsPdAf6jATQKfexkMWGR7HOz3uY+8k3wWmpoM8vAL5xfhPoQ66e+GN85kU7sjhbQsPNPK+OKGRs8/CL7weL+7j9sBF/2ZSvS05eNCVMBBdCbEtGNLjQm9tPPDkOy6eKYZVsGV3bRtTeIDTuCrwgcgMdXbokHCD9jk3zitzHL/WuGpWkM6dWtt2+uf3j+OAz+yKVHpMyRxSPKxlYS5stpgHykqrckZUAI5AYnw1kUu6CQULy2RwVlctZSik36MSvcvO/Ie2LlBsiY0ogLPE0RVM0MuUsERVBuUOhWzEW56fqPZv08IRHKkYDZIY+2LkISbswjuSxe58yq+WAhPUUzzgdGoG3qOGySMwfNuScxFNxXVkJvoQVv3Y9T7FjMk0rpGkaSkyMs7MoyFJLHPCMuWTh0ZSAWXkBisPpswywmnhjV4hNJGpkyJmlZcxbJFcqoYgKO4KO4EcbE+nGp4pbqamWNiVDyADOwViVGUKhLMSXOZ7d7HmE4yxvWb2JN5uIKaPKNLtI7SGxbS4QIdbaNibtPZ9K8sW+EGVYyyrJWMqnfMZCzbqIZy+VmtmKnJoOHGhotlSxZ0ZSd8Im3yva76q5uUNmBIYA9xFrhSB8rPoGmkqsz02Y7oi2/cLZVSJQAALZUvbyLMeeuAJs/aDNHJIRS7oksT1gACqA2rINBY8wLWOAfVNVEaWmjjIE7S06JoboX8RA8kzNbvAOBwfQqySyzSQpHoYTHDKwDR7tFyOxAuuUDhRU9y3PDI+n2SnhMSRqVMW5BckLxxu2YlSxaUizNrYWtexzAHaKUZqkQCa1NC0SiGllkCMwUA5kjIzKhtYHS+uJ9NT0yZ2QVhSJXSKDokwQFksXZxAX3jEklySeJjbXG0hmc1K5kVSYSSue9uJe8Dzx1A7lZ+BRxsO0fIX8OAwFNsuAdGaVtoyGOTNu+j1BjGZbMoMkbSuunJn9VgLkYLs7YlOlWm5NVEUQBb0UirqZu0qxKupdSztzykaXNtrSUjxILKpzzGTtWtnJa3Z7r8+/npe2DBpOkngW+5Hj07TfHz7/+mAys1Cxoq4TOskeSexEZUhg0hDDKoyWFvE1yFIy2OZ7bu1gI5SYcpjDbs2biYxyZB2ANTbQEkXFwDg9fSzSU88RjURFpGkOfVluxKAZdM3Ik+Em2p4TfUcrt0RHCKHqU13nMoryKNU72QDATtizsKtlKOkEMawhdy12IbKrg5bkcLkkHKFKczmyzYa6oennLJIglL2DQkCJc0rSc0vcqViBa93DMBkGNsksm+YZF7Cntnze3gwrVvL0abgXlL4z5vfwYDF7R2hVZFOSpMsk0m6K06hY0CvYsjR5wSCerJd2VDbKTpoulRiSpk6NI6KkSpGsBzyElizBWVdLuF4iLZGJsNcVq2SbPB1afcP4h/Ll/u8I7eqqoBliVUmk3aRlXuQSzkk54WXKFDEkg6A2ubDAZini/+H1EstHGtQC6AdFF1vIQWDIZM6pmJAFjwEe+PgmhWpiarpRkMhhjc0oVuFZTmJsHIcBH4QAGOWwy3LctJtUUrsJ6ewMu8BU2Iu2Yjgvmz57agWK3GhzNRUG0oBTRB6VsmVVJzgkqnHc5SAGAe3CbZh6dQbqti0Jkk3kZRQI7FN5HqSwAumUm5IGW9iSBbE6hoYk6YYxIERCliZHXeXdiRnvlIQoLi2pN+QOO4dlbSkqiJ5adkRllKpmUGxcwrqhNlcZjrc+Z5K1sgzHZ8z5Y23rTS5hIQCGd8tuA6ZbW15WwFivSLewcHjYHqz6HPp111wSVqa+osfLKw/a3lj1W028ivHHo5t1p9D8+rwy1ROPwkP8A93/imADLSSGReuIOVuyi/D1A44oqZ88/Wt2x4V/Li+OB7mASJZL8LAcDMdMvfY45o6aEvPeIHrB+Gfy4/jgEoJVkgjjWfM8ZpzIgCcPWKNeHQgowtzBXFGJjI6FKgspRxcBOasinw6EG4ItofK2MXN9IpClK1NGOKaKaYyJa5UgRqCFuvE3NUJIzFiT2reyoIemykIMhaWwERtcLSK9uH1hgffNfXAXqOB80t5XNnsNE9CHuXzJxwKd9zH1reDwr5r8cQEpQ0W0CsTrKzOYwIySAiKiZbgBS+XPYMp4wbi98TabeRLAjU0k0UNLGQyqAs010upBuSSLBSxsCXJvoQG0elbfp1j/bbWy+cfx/jgdJTPefrX7fPKnoj+GMZHs3cdHmfPkSnlqpopUKjegq4BdwSiqXIF7hREnvf7tullqtnndwGOaV0ZxGpBj6pGtm4dM2VSdbAk2bLYhsmpXMcZ3jHVDYqumo+OOzSv0gdY56ttbLpxL8cZ6DZgaYSSRkxNHGiDiIWzEk5QADmAQ3sWBNgbAk+qFqUqju4IGi4VQFWDCPNEZWa/aY3ZVGgGUEk3sQ0UdM3W9Yw4vJfSvx54XNO3R4ONu1FzC+a/HGYnjq5ZVL0sQjhqGleyFmdVW0aoLasVIfMwUBh4coJp10DNs2IKojqCsWqRXyvwEgA2BHMasP1wFg0zdKHWNfdHuX1D449BTNabjccbaWXXQa6rjI7WapMUKLHItSY0R3SNSSc0e8bhW2XTKdAATcXUXL9PHNElZli6QWqWKCW8YSNo1OhEb6K11y2F+fmSGkMDBY+sc8S8wvl7IMcGnY1J6xx1Q5BfUfNcSNms1+shYIRE0Y3YKjgAZbgFs2e97jLYLY88LUEck1ZFLPT7kLAQYwxYBmdgMyqmV+EKQSRluffAWoKdmhnBkftSDUL7/HHO1dhpKYN4DIQ+hIW6gq17EKCL2A0xlZqmtCzCCmQ3q5R1i6bkAagql0JPque1a3CMMba2hOF2ckcQzSFGnJiyuLbvMFjKkG4Llh4QLjUDAWE+lIOkNoftr338T+YOBVX0lTCnnbdITaXUxp3ZvNP3wnTbUY7TkvTSLSimQqejtcuzg6gKWFgxFrdzXvYW6+o5HEYWGnDIWlMrFGFlCyaW3TA6lbajUW8yAfqPo+mV4csarxkcKKNN3J5KMET6Pp96xyt2V7/d/bCG19qSbinlgoWaTMWMEiFGXqpSBcKVvew52F8KUX1A5ZydmSZhHCSojsCSTvsoZA3DfhzAZ8ptbAOzfS8fRZiHqFI31gtRIBo0nhDBdfK2Gaz6VXeREVNWt2It0mQ34HOgYnXv8A4YkIDDsyctSgyAzFURGaweR+bbvwBjewPCunlgJ21PJNBvNlFE3hObQ3WzrbKYwxYLeTJqLBdbnQNDs7YzpVSXqahwI07ZQg3MnO0Y5W/c4ZOz8tK6KzBVV1Vcq2ABYAABeQGlhjG7M+oneYS/7NlZJUjDqFB3OUzhsnACysVUjlza9iAMLDa00dIiz0cqdHVTNIqM5kAjmMhuUUaOFzZmuSW05MQ/RaqE54usbVz3L6H+OCPRyE6TOB5ZU/5cICaFzERFa7E2aIgkBX1Ay6i/f74NMtNfiiuf8A5LH/ACXAFMkpkS6KOFvxD8PjgVE8m8nsifcHjP5cfwwU0zCRLyueFu5fj5LgdFEd5Pxt9wdy/lx/HAKzPL0eLgS2aH8Q37cfwwtWVhp6iBFgBvHKESIkk8UJbUoFXzJZgCeZucOTU7dGiG8Y8UPcvrj+OIX1vIgnplaSQO1wuSPM+rwgmNljJVlUM2gvZSO/AaDZ1S7GYqiHrLHrDzCoCNE0taxHcQRgUU0vRoSUTXc8nI5sn93jIfTtDR1juVq596eJo99nZVESpdrrwMu90bhIPupsf6hJhotnwGSdhLJEgaORY5FygMLER2NgD2mXkDe+A1G1aQVPUSxo6PG2Zd6wBAaM6lUBGtv1wWlllDTcEds/fIRrkj/u8Zj6V2NBFXSpA00ZRcsgd0JkyiNVYrlLZctivh10Cm4xPrl2TP0qSSrJSRsrZWDKNYlJy7siNjLrnADXDMDoxAaqq2yYKSORlTKphU2kPCXaNRm4NACwJvyGuG6zaDRSqZBGt0cLxsb2s5/D0sqseXd74wuzfo7Z88DrHLUcDrvQGBu0wQswzIWfMugbW63CkhtT7d+qKWWTd1KTmHLMGaWEdlAgZkXc5swdimmq2YkjTAbKPbK5st0vLxICxuQVWxtk0BuBrbUgczbHMtURHAhyZm3ZUFzc5SlzbL3XFz74l0lFSTxvVrM8iBS9wwIsUzcSWtdQ7WDC65ja2INFT0MKwx9IenmvHlTfEnj3asesS1y4tpe+7DdxADZbT2nuJN7KqhVjPZLMTd0AACxliSTyF8fRtADepwZmZyoLG5CquY2y8hca8tR5jGc2wkMtUTLJI1oLraQrESs4yXZYgqnMoBY3tcjkLn5MlFJM8/TJBIJDShUkCguQ2VXQJYm5ca6XBB1GA0K7XUxR2aE5MmfrRwXuuvDpqCNbagjuwc7TXfR2aImZOq6ztjibgsvFwgtp3Yxm1Ni7NpaUQyGVI5ESaQKpYZIWDXLBDorMFy+TItrWsYxUCzRM1VLGaOl3keayvHHIpXsmO5IVeViwNr89Q11Ez7ubhX7kniPn/hxldvbCkqdoZgRG6QxJG28a6B2nZ2UKBfMFCHXUKQdCcc0v1ZFE9YJas7pSpjfKCnHnUgyCMqWLgk2PLuGV8G2tt6lkkp5YpnnkjnERMBXMge6G4yjMjSZVOa635agYA2xdhV0NUM1UJVVOJXvxqzNY9m6lQLBbkDnxXOEtsfSU00VU4kWIM0rMY7iSTLnKLI5FsisbhVUXAGtwSdXEmapktM2kag2yGxzPp2eY/rgM0P8AZajrG/Fv2fNvjgJFZ9JVTtFnqi1mAFmkXQGRzezWJcWQk8goy5eRpVlDUyTNkkSGQQoMyjOLl2JIDr5B1sfUDzAxQqIOKLrn7fw9L/DHMUB6RJ1r/bT0+qX4/wCr4DMbe2NWSQK5MB3Kzs1mcKXJ4X3ZRg2UBtCRZmuCLWxJramveuMRrIkkhyuVCtkuYZCzAsnYUnVRe91DG+p2lbTWpZ+tflLpw+b/AB78A2nsFGqI3Zy5lbIwYRkZVinFtU1Bzte9+ZwETZUG0JWd6eogRJIlYF4WzcbT2chgtmBOcqVsSByBwPan03tKWA56mnIQS6iO2a6sjBlZSpDak8rE2BtjT0GzVjmkjjcxqI0sECKBdpuQCW/bvx2YT0eXrX/E707mf44CDs+mmTaShhGxCyySFXYC85TKoUpoAsJOvffyONY0s/dHF/GVh/8AixPk2UqTiTfSF5XsSSmgVJMqjg0Auxt5knD7UDk3FRKB5AR/1jJwCT09PvE6gWKsfsH4cxkx6hji3k3Vc3W3VH8uP44PM8u+j4Y75X8RPo78mOaIy7ybSP7gvxH8uPlw4BSSCE08XVgC8RvujbtIT3d4FtcfJIKeSpp3EQYCORkIjuOIw8QNvSTr5H3wCspZpqWnXqt0TFvVYFt4hygpqAFvcEnXQEW1wzR008c0SsYmsk2XKMoVC8RRQALcK5Vv32vgAUWwKLezHokWYOtj0caARx2HZ0trpjgUFM1PTs9OrMoiAJhuRmMeaxK9/f54Toqmfc1c6CMPJUkAi97KY44x2TcFVH8GPLCVJt6vkkjiWDdwKI+sljazlZI1OVw47XMXTUAnvGA1EdBTLIuWnVbqxNoLa5kPp531xxQU0AeoIgAJextDz6uPyGM0/wBdTCoBZEyKsruFWQmONCoYMwFt4MucjTKCqWZmVsPS/UTwvLPvInpizKcpuA4hjdWz+RClLeplwFKhpYEpoQsAUHdk5YbXJK6mw8+/D27iEq2itwMPtebKSOXedbYhHac0cNIsmUruFlkyqcx3bU3IefEwy6301whS/wDtGWfevFkLRxy5FCzMxKlcpdBGCFNr6E+VwbgBpJ9lU8qyI8JKl81gjLrlUeGx5YmSfTlOIoyoqFuY9BJNbmvcWIFu7TTEvYv1pVzxxOsC8cvWgKRwlIyG5syjKQ5NiOQUvpm021Xm6GrRZC4CMgN+IgqQvLTNbLfuvfAJN9O0/SFJFQbxtzklv2l8mvbU6ctThPa/02GjcU9ouMs+aDeFrZCDmcFrqQSBexJ7sNR/UrNOzhQyARxx5b3bfGnNzfSw3qn9AcfNp/VLU7zI8JKCGSoMinhsgW4FwATqBz8S8xcqFJ1iMMQKHXKL5LHUW5gCx/TEyL6SpVlIRZ1GTuZ7Xue46csD2n9WrEsAsrJu4595GwYBM6Lew1y8V8/KwNr2a1TZW3BO62KLI0IkMZzZgpIte6g31FxbS48wSE6j2OgimAabKGcWKKwNieeeNsVejRqsIyE5WGpiAPJu4KAP4DGci+vIxHWAr9uWROajMczKxHFcKtrljYAEa3uBfj2lIZYo2VVDgSRG54gFAdWBGjKWB9wficAWMR9Jfqvw0/D+T+2AMYxTVHAecvg929sfNs18kBnkUIWWFcoN7FizhRzHNiBzGEWragxVaIKZshlzjetmXNmIzDIbErqAcBcmaMtH1Z7X5Z9L+2AxzJ0iTqm+2g+0fVL7YXqa2pzQ8NNrIV0mbUhJLj7fMEcuemB0+05jPJl6ITlRDadjxAynL9vtC+o58sAWuaPos/VHlL+H5l/b/pjutkQy09omHWHnFb8OX2/jhSeepNLP1dPYb0G0r+b3/D/jgm0aitDwdTTfcNuvcX6uX+400wDSMgqZOqJ6uPlH8pvbHHB0eW8R/F/D+T+3lhSDbU4nkL05JyR/ZIlW15SDe6nX3UYHF9Qu6TxGJomCTOpcABwrEMVKs2qllBzAanvscBXrGTPF1R0c+D+7k5f5Y7khgJu0Fz5mG/72x8rTJnh7H3D5/lyYO71F9FiI8y7D9sh/zwCk4UTx3mPZfmyj0e2CUsiZ5et8Q8Q9Ce2FnaIzR9Q3ZfnEB6fPBKREzzDck8Y8A9Cac+/+uABC6mlhtLr1N7MPUl/2wWqnQTod7e0Uh0Ya6w6YDRqopYOpN+qF8q+aeZ5d2DTInSI+p/Dk0yL6oR54CNQVKQ7OLGY3yRnhkCkkxw8jY2ux9+eFKKpgeJRHXTkR7osS6GNRnVTZ2QrowYc+aN5Ys0uy1DOhhzwiQMqsgzIwyMApBsyggWBtlta5FgIdZs+mpoaeaOhDzyNBGpsqgHg5XJCXAtwi5J10ucBMf6pWWqmjzVNQscb7sxTKUm+2QAyxot+YIUvYqQL6X8UjfZ9RmZRE80RstQZdWNL6lBt392WxFtCcazotP0hf7KFeeKRpI2RMzawA5hcggXse65Pmb9UezIpJZ80JKLJlEZVcgzQxAkjzykj9GPngM19TwqpoAgzPKFUt0l424BGQqlGXtG1zZrZQSLAsqcVTGrUwbOsrmRDGK2bKAsqoAhEpBZiNBe1rsdFxsNmxZaGlDKzkCHjKrcjMlr2PO1hfvtfFCojBlVcjLeN+yFB5x6g30P8AxwGB2ltumhGaKWR81WYGR6uZZbKArFFEmYnMptcG91HeMaDYm3d7FxuypEy2ZmC3QZCGsSS2mrE5bG62OUksbB2ctFDNHHC0xEmgVEUsSkYGY3tfW7Oed2Y6kjC+z5DWUNLmgKRkoJ0OVmO7Krk0PZzjizWNlKleI2Cf9H0LPTQkTbt3DvxhXyhGjRFym1iqIg8wRij/ALCdhMOmJyKMNzHqoUcNs3Y17PLU+eKgp4I6sOsCrJJG17BQzG6Em1+I25nnjunro/7Qcuiu1ycotZUudSNB58sBna3ZLRRROZoWzNDCwFOA5V2WMBisq3RQ2o5Bb6Y9J9GF6x5ZamKQNEqqrI1gFYm2UTAML2sGzWt3G5OmlYbqHqz2k7h7e/fhksN79o9jyXz/AFwGO2d9JIkE0aywBCz3TI2uXle8/EAFFgdABim0UZqqcCbSFSzHPpnlBCgXJ5gOSt9Bk88U4GAinO7OjSdw9/fHFJTLFFF1bMzOGdiqguzA3Y2Nv4dwsBoLYCPtOl/tQjapZ97JEVFwMixtJKQSOdt2Fvp2hfE+LZLx0lbasHSCZS9ntpaQL33Ulrvcg+kAhQcXp4lmrpLI3U0+70AtmnNzqGDXVUXkRo/MYgU30WIaWpEU1SinOWCiLiKLkuTlucwXiueZvp3h8Gx0hko0aSn3STCR1WU5leTOIggykhFIABNjIwBOWxv5vo5CZV30aySSrUJaoe0ZDEF05GVgVV8rWQMQOSi7dX9O7loZXmqHVJBK+dY7tu4jbMVyg2CG2g7THmSSGv2xQ1D9Kz1UQ6OirJErJlWZpUBIta5OouDbLm8jgOG+n5ugVUXTgC8srgqAGCZ3LAnNdmfkXPIfphut2AFhp4DUrO2/d2WaXIsiWmOUhb6LmUEBSDYAizHGdBozDLvKiqVqaV0jleUcVg+hDALxFTdQpzNEG1Jxc+pdtUdRNSAzTRPHVGEbvhZm1DLpqVzqoLWy89edg4odgy0lczxSLKk1t9lyx5EG+3Sg7zwaKLKeFQMo54cq0TeMBIdKerJ629rypl7++zfyOI/0vsqmqJ5t09bIsC7pXMwBImzuzAjK3iur3Jsb3sQMWNgU6R0lWURiQ08Xh6tY3lCp2u7MWvzJY+2A0FcIy8PWn7h/E/u5PfBXjS/+8uPYSL/UE4+Vs5zw9W/3D6fy5fljqeePMc1O5Pnug379+A5n3u/i7HZfuPw98GpxJmk1TtDwn0r74UmEZmitKSMr6iQ/DvBwSER55LynVgR1vxX5YAVCsnRYLFLWi5g+ae+DSrJ0mPVPtSdx9UPviNSbVpdwiGpAeNImcb4jKDY66+Sk25gC/IjDbVcPTEj3jAiF3BMmjAtF2Tm1sbgjTu7rHAVYBJmk1TtDuPpT3xI2jsuSSmprMitFJDIpKki4KrqMwuLMe8dxw21XTx715KgIqsCWabKo4U5ktYDC0VRA1NEyz3U7sgifQjMl9c38P2wEPbL7racTS1UcMklPkRsgAOWRSVUMSRnZl0zahbcyCFfpHaU5lkaTaMJ61EeGaJEdyY8iMCrixkZbhQNQlvO+j2jsejmqEaUJJaOQXd81uKK41NgL6+xAwtQ7L2esk19yC0qql3FzkjjIAN9SpzW7xduWuAT/APfCLoaZZoS8SwsUyvfmCosdeLKSDbVeLs64bqPqyOFoWnnjB6OHYiNyOsaMKbKT2mBCjvsfLHUGyaI08J6rMdyxbMLkpbW/O4BbXuucHrpKY1MaMysjQyBiZBlUK8OUG57y2g9sB6l+o4s84E8JIn3RCguc4jUkZVNwQEb9Mp8sZ+HbNJJDTyz9HheZYiWLFbsMl1azK11UoczC1mWxtbFxY6FDIX3dllQJYg2zCJUIA5AM1793PuwSCjpmpocxQ6RA8QPoBHMjWwH8B5DAKL9LUc8kJWGmeNoS8bKh1DMhzKwa+obnzN8Al+jyWJhSjTdnId5AW4VWIxqAHXRWUNY3sQCNRiulVT9KyrKBu4zmG8tbOUK21tYgE6YNRNF19pfxDbrT6E+Xd/TAT5aev6kmanybyNiqxkG1gCt2JvZuLNoTy0GKOykqV3azvG0oj42CmxIPPTKBcewxxPJEY4bSjtJylP8Aza48lfT9J3YnBYR3I3xvq2ni+J/lgO1jl3U+sY4pO4+R+XnrjuYSBINU7SDsnyPywnT1MTRVB3pHHIBeQjlcC2vLvB7+fLHpNowZUG+1jkRZLyHQ5A3edbqwOn+YwHb0lUk8jQ7g7wBm3mcEEAJpa4tZR++FrVwil/3S3WE23h11vzI78UKGtp5CHjmDKyBgd6fM/LS3L25YRqNqQ5Joi5zMsrI28urWDXUEN2gtmKnuNxexsBNoUlXKqKz04DkqbI+maNxod574NBTVasVVqayogHVuBYF7D7htbBZpYxuettxa9afQ/wAvMftgizw7xutHYU/dPm/ywEQCuFPKf7LlvMW0kueJ721/UDFKooqolOsphd7n+zsbkK1r9cL2t/l5YEZouizdbrea3Wn1SW8WHamWHNHeUdo/jH0v8sBNpqCpFTIFkpgwiTi6Mw0Z5iQAJ9LkAnXXTTTHGzdlvDR1V3Q53ndsqFRclgbXdjrlvck88ORVEPSZOuFt3HbrjzzTfL9MBkqIeizDei/XW675SW8WApVofeQcS/cPhP5cvywSYVNzlMOXuzBr/scJVssIeHrfxDe8x/Lk+WmCvU01/wDeQPbf/wDFsB8lqjv4epccL6HJ8fJyBhinmOeTq37Q719K/LC9SsnSYLsp0k5IR3L88MwK+eTiXtDwn0r8sBkqv6Rp3o7rT5ZZhGGkBsbnKufSQa2Y/qTrzOKlJWM9cOrOWKKWPTKLsXiOUcZ7C5AT3ljysQG3D9Fi4lteKwyn1p88MPE4qIwCg6uQ6IbatCT4vP8ArgJm0dm9IMg3RDLOrBjkJTqowSoLZS1tBmBAvcg2tibS9Kptn6qhKujx5CAuXOrESO7liX1u1ieLmcaeiz55+JNJAOwfy4j6sLzUrSUqK+7ZWEYZWjuCCyXBBYgjASEnrRLDIsQkJTjBcDOmSLMyAvkife93IqPPkpBSVonDJECq1ck0odlvZ1ACq2b8t9NDxAA5QL41ckT75DmS4RwOA+cfz9hjijWQtNZ0BEguch16uL54CYomempDFdFURF1YIc44LAXNwb/pjP8A1SY5JKmaeNrRLu00L6x7phZY5UYszzMmjAdi5001ez4pBSU4zpYLEOwfh88TmpQao6xTQ1IcMAmYB1MSOCC/ELIL2uVKsTpqAzNPCsk1VHJLFfPDmWdG4jlgMTFZarODmKpxXJJIHMjBX2XFJBEN5A2d4bBHdbtnAGVVqrKc2fRQNQ9tb41sX0/E7S5o6dsrgDNADa0cQ4btoLAaDyGFW+nYjSwLuYLZoWtuuRzLrfNzGZtfdvPATtmbTY1HVNEzKjwsXzFrxyhQrM1Q2uZjlBNyD/Jaj+ns0kqpFEWjINt5KuUOoKlSJTa5BsRy4uV9dFVfTETyKrRxEEO98jA3zhjqHvzkc25anHWzPp9IVmWNY1U9WVysRlAuFAL2CjO2g01/hgMzDsnewxukVM+cqrFap9SxJYcJIvnvy1B5WtpU2dTSpKrRw0qWjKqUcuAua4AN1sBfQA2AsBYaY9F9D0+6gIhhJuhBaNnIuQeEtIxXiJbQ8ydbkkkf6FpTII9zBk3eqiNgDZhbMBJxEHUE3t3WwESipg0VRVLuY8kkwaQXFsrNmzFalRYt56EZdLBQPbTnSVYS0lMzmWFRlWzq7XRGGSrzKwBIuLGwPpxdfZploq6GN4wr7+PRTYEqVbk2ljcexGBV30zTRpDM0dPGEZCSY8qrqzDTPYWZjb9be2AB9O1y08ywqaeNGVn3aRiNs2YBl4qhgrB2W62POwxRr5kqKSrUBgY2kGYMt0dRmVgc2hFwf058zjmP6ap5XcIsDDkxVTwuja2IkujKwB0IINzzJJA30mIqSWGEpHAM7OixnrLC1mYyElSAARzIABOW4IcyVVVNNRuI3jgJXOpZQ2YRyMN2CdENyjFjdgBlCgFmNt41zTuKdXVTGgzBoxZgZSDxMQFJKhjZmspAXW4rVccn9n4l+4PBy4H58Wvl/HDAjl3rWdOyPwz5vbx4DNUD1YjqzKrGIiYAXjsGDyWMeU5spXtZyTm5WA1009Q2aPq27R719L/LECt2uqQ1EZmQMBKSu7YkBnlAuQbC5Bt/XDs+2wWisztxns003ofvAsT/AP3AMxTt0uXq3+zF3r6qj5YXNQxpJ+rYff719cnywKPbR3rHLNqiC/RZfVLzXmBrheLbKPFJFnyM5nyo8Lxs1mkLFc+W/mSOXfgLNZUNnh6p9JD3r6JPngslUbn+zyN7jd6/ze+OKuJ88V2X7htwf3cnyww0c19HS3vGT/5xgJc0kIngtJe2fUysfCPNvbDFLPFvJePky+M+lffHquoffQ9WfHpmHkPfHVLUPvJurPaHiX0L74BGSWHo8Yz6gxXGdj40Pef3w1O8fSIzn03cnjPPNF7/AK44mmcwJeI84zo6+tffBZqiTfx9Ub5JNMy+ceAyv1LEkjyKsk11k3pWN3CsEjgIJykOzKwBREYFj3qOJe3+o0ipKTMkxLxxkkMWZWQRvldQRxMOQ0ue7njS7PqX3lR1R+6L8S6dVD74QkVylPIY3yoIwqXWxZmjAY6k3AuLXtqfbASan6mzW4J43idlkyhjmWKzu0YLarJu2jW+tnUm1xd76Nr97HPJLnR2neyuzghQFCDUAgZQDy1vfvxcNVJvV6o9htM6+af6/jjijqJM81oTq4J419Efv+mAgQ1xGzImK5JisaRqJCwzEosZ0a1rkMR5A6YlRpTLUR5J6hVSEpFemnvGQEW4LLlNwWbs6sRmzBVGLziVqeicQlhEY3IDrc8BQWBNiQWDW9vO2PkFLVCuaZ05oVjXeXATNFcFLqqmw58RzMxJICqAkNDSvPPI1RKFkYAjdSjqysWZS+W4By5b8grN4mzCfJS0ywq61KCZ50keRYZM4XNH1aurB8qkd5PDwgKAuXR0lJtDeFzlLCraRhvbLujGFRLKvEQMrcXfm15HEqo2RXqkEiMxyz7wJJUtkKuYxEjaMZArWa5tlubZtLgXaFbE7ER1zwvLnfehJDkAMQVVVjYaAXJ58ZsCwy/JJImhA/2oiuha7lyA7FEysUMq6pzCMWW51GgtRekrmp0gZt3UNC4aVHz2JaPMy3ZGvb9ACdBYAY4p9nVYh3YJkZJi0xaZo96MoIGcGSRQCV4b6hbE2JBCfsfbcUaxh6+mliEaadItKsmZiRYsbjLlUZnuMpvcm+E9ly2Cl9sIshTNxPG4S73eNizkvoQoNxaxI0Nha+nxXRRU6yLvoygZnzAMGLJltmckqVvcW0PKy2UClXa0k02R44r5xCGUMVUGMLe9gwPGSeYOWxIuuAnUTRR008Y2rECTMWa6cTSEvnUZ9DdrW1Bt3HAqmip5VQTbYVojIkhi3iqAFKMFvvOypXS4J1JNzYixQ0u0R0tzugzylgFJIFlhUgnMBrGlr5SQzFtOzhSDYu0ljpU36tAjRPqqiS6EELcGzK1rHsm3ebHMFxniTaK5TpNAzSWZrkxNGEPPykZb214ddAMBg21C9NVOweNYmlW5diGy34lsblSLEXAJvoDoTRjMprC7RDSEKnELi73e597LoPTz1sDSyyGKUbvnnF8w054DJ7Q+rEVVvTyZoSlxvTYyMjdWG77cs2pYggKbrnubS2nHDIcsU0xcICImJI1k1N2AA/kOXth6pmk6jgtxjxjXhbBTUSb2TLFdt2pALgC95LC/6+2AwEm2I4jUKzsN9PO7MgY8CsIY1PcoZxz56EAcVxRfbGWOR5HYyRvLwq14wUika0bDV7FlQ59cwIyjkPU0ixUlpaKXfRpKgl3e81YvvCHjz2zNcm5HM4r1m23JhC0UzDeE2IRASUluLSsvne/f+uAh10zSM6CdwRLEirE7KZTGHMq51IMKmRWzSDULGwAJsCLZU8UsEC715CjVWZ2Ei5iudbgObn7g1Nye83vjTpVTmditGoIVGs8qgi5l1GVWFzdgdf8APEtKmpL5zSuERKpC28Qrd5AwNw2awyFbZb3I0trgNFKIAyWJ7R8THwv74+u9NfWWx8t6y/tmFsd1lRIGi6sayEdr4Se2nLDJqJPyif0Zf6nAK1UT7+Hj9fhHkMd00T7ybjtxL4R6VwtVxxGaLTTjvofTglOsWeTQc1I4T6Rz0wC1bViKCPeTKmYoFzAC5zL/AA05/v3HC1ftwLPwtJIIlcStHGCsesRa7GwJUalVJYDuvpgG0Pp6kqoYWlViUy2ILjzUjTlcMdVseWumFV2aYBkXiaUSLFGFdkiLFSSzsMzKNXZmtc6AXaxC0tWIRVSyzBI1kDMxUWA3UPlzwKCR3powJDmUwK3COZMLfsGBwg2wYJA1OxtEHUEFTmfJBGE7u5uM89VHdpifsn6faGOKUzGUydHVgVZEUbxXka17MzGyLYXACjUYDSbX2huZlzSkdW7ABASeOFABfS5ZgAO8nDlJTyZpetPbHhHoT2/yxlNt/SsM9SxaR4zIo3bqGYx5Gga8YkBWN2a44RpYHmTin9MbP3G/Esu/vLmDGJwRdU4bEsAoFgAP1NyTgHdnxP0WHrfDFplGl8mGWJ34j33GIy1souFLKAeXmDjCwfTYFOjnaE4Z2gNrWWMs4CgC2igSAKt9Sqk5rACgfpe1VE5qpGKwsLGNxmy5bByGzMoZ7gXzHkWbngNTGzCR1M4Us+VQQoLHdqbC/Mga6dwwOdG3MQ3mt4iFsO549fPS4/bGbpPpjMtRGZmVsqQioVLvl3Ue8AR1ITO3ExuSdBpkUg1NsGOOOlGYERSCTNusrnOQApyKFy8WvnkQEaXwFzbFZuDvHkYBYnbhW7HiiACqO0SSABzuQBzOPlLKBvpGmCozqQWyqDmjiA1PIk6WxF2vsESVmY1LKjhcsYj0AiaN2UXBF3IuWABsNbgAYYqtnLLO7AJlVmXjRjlLRw2kRcpXMtiBe3aJvYkELEcTLDDxEDqxawNtVHO2GRCwmF3uMh8I818hjH7MoGgjphaPdMVeXIjKAxaEJkvqcwDFie0xYkXbRgbKz7QlcTyxx7oZVCuRdg4awkLRjKcrAKg1C92YMGgio3tLaU6sfCvpHthTYld0imhkR2tdbZlAOgGv6EWI9j3HlKm2CoMmSpqEUI0eW0kmpXtXa/Fc3v2uEBWUXB52VsZYYafrjlz52UQnizlSFBbMVCkEczoSNNCA0xgff9s/b9I9X6YToa7O1TEGe8RNyUAU5r2Cm1mIsb25Xtz5Z+T6eWWRQKya8SSRlo1e5L21fU3kUNcX4RcEIthhn6Yp6WCOphV2lkWRmkLqzMC4uL3FwLDQfx5tcheqomtBxntjuX0t7YKylZHZpMqiNSWIAGhe9yRawGuMzWbDSSSOTfS7t5Y2MQiJXq1BsCVLAErfhto0nO916H0tDnqIxPMROuaRZU3hsxe9g8fALcIA9I7wbhcqoG6LNxnlL3Dzf2wethbPDxt9w9y/ly+2JwSFaSRQGawkFzGxJIzji4eZ7+Wt8N1SQlorIdHuerbXgkHp89cAykLb5+M9hO4ecntbCO6bos5zkWM/cvrk9sGjEQlY5TbIthu27jJr2fIj+WItdtKnWFo2Ri8pqch3ZsChkYkm2ndr54DQVkLZ4esb7htwr+XJ7YO1PLfSWw90B/4YnVoh3kFk/EP4bfly/HDbGC+qt/2HH9MAGpll30N4xfj8fxHx88HhkkzydWL3Hj9h8dO/+XvgFRSuJoetc9rwp6fZMFhpHzydc/h8KeX+DXALUssnRo+AWsvj+Q+OGZmk3yHdi4VgOPzy38PmB/M+WqtJSP0aPrXHZ0yp5j4YbmpH3idc44W7k+PmmAzW1GqVqxKkOZY3YkqN4AXjhW9lYOCFB1CMCGPIjXNZq4UsI30ouiI4MFQ980jEMG3OhUOAFFi2VddADp9rQVYlcR1AjhEivJIyAlFjRHbNlCixIVbXFwW0IBxCofrFI6aOOWWqLoiTu7xJbKWjkHNSwuCVUH8s8hlJAB2bPPHTxzrKWQSM2aKV81xEpBDQgqt76KwbLoHFyMfoGzauVxJwBTmAJJKm+SPUKyG36G+JuwYKl8rzGaJ5N4+VjGSgJiyLYKQtkAuB4gx0viTT/VtQrTB6eoXTeKxyAZQi23hMVkdjlVUFzdgGC2JwCR+max6ONxNlZ5YJcrFCpybpYg2WEHRgjHUgWIsb3xZEO1ekpeSmNzI40b7ean6vRBlsL8fEWJGi90+orZaLZNKWM0srbrJElnzNmVyM26zKoUHUiy2A10v1W11RU1saQtUIIwQryRZAztuyWIaNc0caceU6s+UWWwzBar4axy4p90pFSjPmkZcyrHGSoKobXNu63MG40MxNmVj9HnEkKsgCuupvvHRwhJW4VOAAaEjMdM2B1tTNQ546dZZQDI7u2XmsMZGZilmkklI5kZrm1zyofT2x2ho4zcxFzE723bXPVgsx3fM2udWt5nADTZda9TTtUyxjcwsQYXHE/CruwkhsOE209R7PLDFale0jmkaBAJbyCUs2bqocqiy6A63PO+XnqDldt1lZvFlmDmCRLMiG/VrJGqgs0aqN87glchYxjKcupGt+lq1qlZZbzw3k1SVEDiyRgZhk0JAvYajS+uAlS7L2itKq79XJkgMRLFMiqUGVrIxkva7G4JJJFgAMWfqKiq58qQSLTvlJzXLX5CxsFYakG4PdqLaHHH6jrCIQ6zIGmiZFZFVUhIRUeZ92QhaTM5GtioW1ziltPa9T0tyjTGCKMkkZFchHs1lyaB5AIwzADKkrXAsSBdoUu0ooKqQVCcK6KWzWKiMsczQ6lwCMuUBSxsbWC9dA2nGqnpMciPuggIEe7Iy3sohfNm1GZm0zEhTYYTP1HUI7tLNKIEIMrrBZWaRQFWPNGG3YbxcRaxuRdQ2k2kkqUsBRndg0KheEA3ZASTuzYC9ybchgJE/0vXbwvHUGOUs0xXeExkkKAptGCVBFzpxXNxezAv0/surhFU77uQyuSxaUkgLHlsCIFDXIGuVdP8IJWpfqipSdEnimALvG0mUBURSAJHtEVUOdEUM4IIuw7wzbTqZUJ3E1oi1TIhWzG1wiKGhVXfNdtCVvGLE3vgKv1HsyWojpQYojaRGuZ3Q2AzEcMR0bLY+1/PDOydlTw1Uz2Uq0aJGmcZURS5AFogSczNzJ0tqTyhbQnnrEpqdoZkR2iMu8AsFKliBaPK4toRmuDcFSAcbCkp+M5ZHAChQCirbKzjS6DTTTSxFiNDfAYKvqNqRQzASwsxknmY3sqxRiTMoQxEgGQrqXJbuK6laD7M20zI5qYUzHhS1xHmDFs3VdYwXRTdQLWIJ4saBtn5qaa7M2suhRGvZ3I0Ka66288UZqdrx9Y/a8l9LfDAQZtmVsjTjf7qV0jIaNgRGBm0VXiNwXzEsdbG2lr4lvsesZZJZZI3ji35VeyQSJUe5Cagklrajs2C5ddjHAd8w3jk5F7l11f4YmzQMKKoO8fTf9y+qXnw4Buskmzw9XH9w260/lyf3eG99P+XH/AN6f/wBeF6unbND1jm7+SflyfDS+HTTN+a/8l/5cBMqqeHewWjAAZtN0R4G+OCU0UO9k6seH8I+X+HBKt5N5DdU7TeI+hvhheUTs8qx5YzdLsGuQO+waMrci4uQbeWAG1JCKder7113evaHkuGpYYd4nVDkx+0fj8cYem221obs8Z3YnlM8z5GQMAeFlyxLmIIdsmg4c2ttYNvl6uGJVQloXl7TAgZo1W4KXGYZyLjXIcAalpoDJNeIHiA1hPLInx/bAGoqZqdOpUg7vlATcZl+GoPL+OOF2pOlVkEcRV5QjHenMG3WYADJ3KlyT56YcppXanjJRB2LcR7mXyXTlcYDvo8O8W0QHC2m5I70+OBUsEJea8QPWD8En8OP44ckZ96vCnZa3EfNPjjijZ883Cn3B4j+XH8cBKSOM0dPwWINPruiDo8Xxv/1w29LB0iPqh9uTTdHXii7sv+r49CHNLDwIR1JF2PcyEeHu54Yllk6RGMqaxyHtHuaH4++ABSQQ55rxA9YLdSfy4/j+v88KwQw9FgO6F+p13J9UfflxSoS+efhX7g8R/Li+OFlLdFg0W3UeL5x+S2wBXhh3ydWOw/4R9Ufx8xgVDTwl5wYhYSC3VHTq4vjphuRn3ycK3yP4j5xfHHFCX3lRZV+6PEfy4vjgE0gg3EJ3Q/CIIhPmvkuCvTwb9Buhbdubbk27Ufdlx3Su5poTlSxER7R80+OCSGTpKcK/afxH1R/HATavZUFQJldWyiS+VUZQwyJwtw3IPsdRpyJGPFITT053YN2iN90dez35ddMP0zP/AGjhXt+o/lx/HAIpHFNTaL+F4j8fbAMCGETAiO3Afwj5j444KRCOXq/V+E3l/h/bDBeTfDhXsHxG3Nfjzx8u+WXhTm1+I+Q+OAQqFiKU3V+ND9o+lvNcMo0W+bqvAD9pvNu7L++PTs+SDhXtrbjPpPx1/TBFaTpDcK/aXxH1P8cAkBF0aYlO+Y/aPqfnw3w1UCK8XV+P8k+h/jgZVzTzCy2Jl8Z7y9/DhisZ80PCn3PUfRJ8cAFN1vnO6/DX8Fu5n+OFHWLok4yc9/ruvlJ8SNPfFFHk378KfbXxH1SfHCbbzo04yJYma93N9Wkv4cAadI80No7cet4iL9XJ8dddcMtub6xH/uWP/lxzPnvDwro/qPok+OGC83oj/wC2f+TAKVVGwkh62Q8R9Hof4YXahlaSYR1Do3BxFFbuPdYf549j2AzVX9FOIQ+8hYhFiuYWByAqoW29ItlsD52F+QtbbYlUZ950tVZlynLB3DUAZpCBqxN7f0t7HsAhRfQzdKln6ZOJVa2ZUhAOZUJuDEQeel727uZvS2ZsmVKdA1TI44LDJGtuIX7KAH+X63vj5j2Aoy0rb5BvZNUf0+afH3x1SUhzS9Y/bHl6E+OPY9gFVhJpoTncX3PeO9k+PvhiSkO/j43+3J5ecXxx7HsAWnpTmfjftDy14U9sJy0hFPFxvzhFtPXH8e7HzHsAeSlbfxjeyfbf09xi+OONn0xMlR1j6SgeH8qH449j2AFQ0bdGg62TsxacPx+GDS0h6Qg3smsb68OnFHy4cfcewA6Wja9R1sn3Pjr1cfwwvBRt0Wm6x/wdOG3h+N8ex7AUOjHfAbx/tn0+Y+OOWpjkm6x/F5eX6Y9j2ADPTHJBxvq6d48j7YMtKekHjf7Y7x6m9sex7ADnoiYJQJHB6y2o53b446raQhoesk1ktzGnBJ7Y9j2AIkH9pfib7a9485PbA6imIglOd9N4eY827rchj2PYAktKbxdZJ2vMeh/bDYpj+Y/7f8Mex7Af/9k="/>
          <p:cNvSpPr>
            <a:spLocks noChangeAspect="1" noChangeArrowheads="1"/>
          </p:cNvSpPr>
          <p:nvPr/>
        </p:nvSpPr>
        <p:spPr bwMode="auto">
          <a:xfrm>
            <a:off x="76200" y="-1050925"/>
            <a:ext cx="20859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1034" name="Picture 10" descr="https://encrypted-tbn3.gstatic.com/images?q=tbn:ANd9GcQPhhStNuSsWXYDOQr9EbFlMstAKvd1GI78fRC171k71ikQF92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277" y="4840541"/>
            <a:ext cx="24384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2" descr="data:image/jpeg;base64,/9j/4AAQSkZJRgABAQAAAQABAAD/2wCEAAkGBhIQERUUExQWFRQWGBkWFRcVFxYYFxgYFRcVFBoaGBoXICcfGBokHBgUHy8gIycpLC4sGB4xNTAqNSYrLCkBCQoKDgwOGg8PGiwlHyUsMCwsLCwsMCwsLCwsKiwsKS0sLCwqLCwqKSwsLywsKSwsLCwsLCwsLCwsLCwsLCwsLP/AABEIAKoBKAMBIgACEQEDEQH/xAAcAAABBQEBAQAAAAAAAAAAAAAEAAECAwcFBgj/xABMEAACAQMCAwMHBQwJBAIDAQABAhEAAyESMQQiQQVRYQcTFDJScZEjQoGS0QYXJDNTYoOhscHC0hU0NXJzgpOy8BZDVOFjokSj8SX/xAAbAQEAAwEBAQEAAAAAAAAAAAAAAQIDBAUGB//EADYRAAIBAgEKAwgBBAMAAAAAAAABAgMRIQQFEhMxQVFxkaEUsdEVIiMyYYHB8FIzcuHxQoKi/9oADAMBAAIRAxEAPwDTu3PujbhJa4rrb1BQ4CFSW9UDmn9VcRPKlw5bSGuahMjzcRpBJme6D8Ku8sI//wA79Lb/AIqyPhuMtHiC7bGGmCYaAWEDcMda/wCYGtIxujgyjKZUp6Ksax982z0N0+63P7Jqo+VbhgYLXARuPN5rJ7d6xyzZJjTMPpmEhhiZluacRkZ3ErhUKfkiutUNtjqxpADss+sGIb3T4VfVo5nl8/p3NW++tw3t3P8ATpvvrcN7dz/TrLRxlrzYXzXMFjXqAlg7OGK6YYQQsHp9ENf4hGLlbYQMwKgEnQPZEiW95+maapFHnGouHf1NU++rw/tv/p1bw/lLs3CQhuEgFj8mNhEnJ8RWTX+ILhBEaF07kzkmY2G/TeJMnNEdm8Y1snQgLkEAnVhSOfAMRpBz0yZ7p1SK+0p3tZd/U1NPKPaYAgudUxCKThS2wMjAJg/vFWWvu+V1DL5wqVLTpT1VmSZbAGk5Ph3icp4O06vkshtDUTp1MsFQNKmOaWWMjvq5eGKs4dmK2gHGg5IZrSBkJ6EMjAxkADG4jVIlZyqfxX79zTr3lCVBqYXgJYSbXVTpM92cZof76Vj2rn+mKzLi+HZWySwPqvmGXcEE9IO3SYOZpcJwTXSVX1okDvgifdAJYnuU1bUozedKt7KK7+ppv30rHtXP9MVK15TbLMFVrhLEADQMkmAMnvrLTa5iFM5IB2BHQ820+NE8KxVlIt5U7gMxO46NGD3RtvTVILOlVvYu/qaSPKdZjVquQCB6g3IJGJnZW+FW/fESVHyksQq8gyWVXAGeodD/AJhWdIGClBaum0XVgmhtl1fOXrzNmDsuSBm/ieHPm1UW7rsoJV1R1gyVTVjBCrakZ2InYiuqRqs41LbF39T3KeU6yQSGuQIn5MYkwOvfUfvp2Paf/TrwfC8OQGFzh7pUkPHOCzLICk6djqbMYz3iA+0rRIDC0bYzrEY1MxOJzpjSApwIMd9TqkVecqtr2Xf1NH++pw/tXP8ATpffV4f27n+nWTkVEimqRVZ0q8F39TWh5VuG9t/9Op2/Knw7EKGuEkgAeb3JMCsfIojswfLWv8RP9wo6SLxzjUbSsu/qfRPZl+44JdGTOA2mf/qTijaanrnPcAe2O2LfC2/OXJ0zHLBOxPUjuNeeTyocIRIS+Qdotz1joe+RVnlJU+hgggRdttJBPqktsMnaI6+G9ZNdt3EhAitpEAi2GmGbvkTMjGDE5mTrCCkjzMsyudCVlbYamPKpwXdd+oP5qkPKhwfdd+oP5qzNuHdSxAGn1M2k1ETqkL7zhgdhE4xBvOSTpOZBi3EgnVsBjPw2rVUUedLOtWPDp/k1W35ReFYSq3TkDCAmSCR17lJ+ir7X3b2W2t3jmJ0rE466o6j3zWXrwbBNJJgnEKSNQDetiYG3cNc9TVjgSYS4ZwJDYUSJBOZI0YPcRsYDUor7Wqrbb96mjr5QOHMgJekbwgxAJznuB+BpP5QeGBgpeB7tAnu21eBrOOE4aTDBgDgEhgNU4LQNhnNTVGQ5DEg+yHBgnYmMb++raiJl7YrWvh+/c0W35QOGbZbvT5g+dkbHrULnlH4RYxdztyDpjvrwlsko2GOI5lyFWDgMc9I6jMDNC3Lx06dDHfOhNWSTuFnctt7R8KjUo09r1bbun+TRPvj8LMEXAYDZVRykAz63cZpHyjcKBJW6BBMlV6T+dvgj31m3EpcOlQDyqDhmIyAPnQAcxC9/WKFuecGmVYacghSST3nvyP8Am1RqUW9rVfp+/c1fh/KBwzsihbsuwQSgEMY3zI3n3ZpVmPYd5vSrI0HT523Ehsc656D9wgREZVY1I6LPZyHKHlEXJ7jSfKVbDcGAwBHnFwRI2as0uWlcDUqtAxIGPdjFaZ5Rz+CD/EX9jVmQNdFBLRPns9Skq6Se5ebGTs+1+TT6oog8IjRqRTAgSAYG+JqKNVqtXRZHgOcuLHtcMi+qir1woH7Kn/R1o580m+eRfsrq9nFDYKvAD3Qoc7o3m5Vp9mcHwJPSp9oWvNtzjSVW0h1MVAbzWorCKzMx0tsIwSTsGo5pPFHVHI6tSKlGW3nht/Cv/o5Sdm2fyVv6i/ZV9vgLQmLaCQVMKMg9PdXUPAWxcCcxm7dtzqAhbeiCBpy0t3gYqu1w6tbFz1fky5BZiJ875ocyoWIAIJhcx0mROsiZPIMovbSx58r+aA/Q7f5NPVCeqPVEEL7sDHgKn6Jb06Siae7SI3LfCSTG0maKt2Fe6iKTDlRMNgtExrVSw7jGceNX9mkEK+nSx85C65jTa1ghtPrKSAcRMHG1Wc4pXsZ08krzqaDnbG21/S/S99xzB2ZY/JW/qL9lTtcDaUyttAYIkKuzAqRtsQSD4E0RZHyTsRqZdES5iXYKSxILHqe8943BTcMkqqyS1xEktAQPbtXMwsuR5wD5sx02qXNLBoyhktaa0oSw5vZj52ZzP6Os4ItICPzV6fRUjw6RGkRvHST1jvoxUtnvkFgQovNhVdhqY2hBlc6QcEkDlyzcONBeVgBIOpyh1M6luVC4AKMNJAM7kda62Bv7Oyq9tLv35ee65zm4G17CfVFVv2dZ/J2/qL9ldZ7NuUgMwa7okkpC6bLGAySxm5AJCggT4GnibYAWFEKjMzFtP/da2C0KSBIGBqJ5VAnNNbHgWjm/KG2nLFfV8Ujkt2bZ/JW/qL9lVns+z+TT6i/ZXcuWEVCQASy2WBJI063IOnUoY+qdwDkDIyYNwCm8iHUfOPcGstkabr2xjTznl1MZG4AA3qusjwNPAV1/y4b+LaXVrDnjY4b8Da/Jp9UVU/A2/YX6orsPYtkYBxYt3tWoGWdbTkadPqw5zqn9/MZ6smpbDGpSqUmlJ9wVuCt+wn1RUuF4RBcQhF9ZfmjvFTZ6fhm+UT+8v7RR7C9GUtNY7zcaVKlXmH6MeZ8oJ/BP0i/xVnStWieUP+qfpE/irN1auyh8p8jnpfHX9q82dng+z1dNUsMtOwXEwBiCcA+tP5sc1Ef0QdJOsSNRzMEAKRpjcZILbAiIri2wpiTEzOJgiY98422miBbSY1iO8I2Mjec7TtWuPE8u8LYwXWx0bXZkqpDiSAYgyAfNnvyYuLjwNXf0SQYLjr0MSHVT1nYzt3CuYLdvPOPqNnf9/wC2osACQCCO+In6DVsePYzerSxh/wCgzirHmyBqB64nozL168pxVGqqg1IvVkcskm8FYsLVWWqJeoM1AojlqqY07NVTNUGqQT2W34Ra/wARP9wpVDsk/hFn/ET/AHClXHlG1H2GYf6U+f4PdeUn+pj/ABF/Y1ZipxWm+Uv+pj/EX9jVlqNWlD5Tzc8r465LzYQDVgah1arNdbo8NxCheMRJjeJMT3xtMYmrhxj5+UuZ3i44JAEASDMAYA6dIoIPUw9TZMqpzjjGTXJhg4hjnU85M62mW3MzOo4zvgZxU04giIZhAgQzCBJMCDjczG85mg/OVMXamy4GbnUvfSfX94LoFK+5kkkySSSScCSSSTgAe4AbAVfLlidTswBVj5x2ZQPWE6iVHQ7TmZigfOVd6c86pgzqB0phhIkcvrQzCd8mIqGuCNKUvm05yTdng9vPi+Aej3rasoV11RqI1qQFOrBWOsTOIqkWWA2eAWJnWRLczM2qZY7ljnxzQ441hgEYIIOlMFVCyOWJhVz743xK12g6wQRy4UELAEhtO06ZVcT0jaq+9e9jd6lwUFUlZbrYb736/XDAvK3CdU3CRKglrp094Uk8pwJiDgdKWi4CW+UBOC03JMYA1EzHhMeFCC+YicQRsCc75idwp94Bp7nHu0kmSZBMKCdQVTJA6hV+ApZ8EI1INXlVn+7Ht3Ey5HVpBJyzk6mILMZMliVHMc43phxTCIdxExDv13O+56nc9aHa6TuST1JyT4moFqvZWxRy6yopNxm+d3cvPFP7bmYBm45JA2BJMlfA4qp77FSup9LTqGt4ad9QnmnrO/WRVZeq3eo0VwLqtVvfTfVlpvMSeZsgA8zbAAAb+ryry7Y2qlmqJNQmhOL2scsKlwzDzif3l/aKpLVLhG+UT+8v7RVW8DeivfXM3elSpV5p+hnl/KKfwP8ASJ/FWZq1aX5Rz+B/pE/irMA1ddH5T5XPC+Ov7V5sP4UKxAOMGSWgYkiMYxAjP7qNFi2SQIwRk3RBE7jlziR4Guf2bci4DMYOZK9O8A/Cuq17oX5SDqHnHghgAJlYAgHA6Vq3Y86nBSjj5EDYtxIIEzGq4MbxI077Y/4HNq2RiASMTdH6xHT31Z6WQRLSZG1x8SZBI04A/d37Lh+IgRrAHQecaAMLHq5O+37pqLsl0o3th0Itbt5IggRgXM7kSeXxUY7jSa1bkQRG0ecE98k6dum28Y7pHi9jr05GoG4ZIWRBlceH96ovxYJA85y7/jGidSkbLgiJ/wDYqbsrq4fToLzNvw/1R3f3d/fULli3mN5A/Gd0Exy5x+2pnjASOfYsATdbEgyxxsdvGRTnjtInWDscXTJ6Y5Znb9XdiLssqcPp0Krti0B9l0HeB7PSTO3qkiguMCDCgzOebUpEA4Md8/aaLXiFUEahK80rdYSwDRpGneR/9x3muZxPFlzkk7xJmAek9alFaiilhboEdkn8Is/4if7xSqHYx/CLP+Kn+8U1c1faj6PMeFKXP8HuPKzeKcBI386m/wDmrHF7Vf8AN+H/ALrYPK//AGf+lT+KsTFTSeBjnKEXVTa3Ha4ji33VVjSLhMzpRwNKtsAw695JgQBVNntC6zBQFkmAIiT9JoewAbVz1BpKtnXrMnTyxywMzPtU3CWUYkO2kRuQTOQCMA/NLHxiJEzWt2edKlBtYBp466phhpglTKnBESDncSMb5FdS/Kr6yyGZXbBVQrNBgGSzqbZVfA5zyg8Vxb3bLNspvHGIzquD3sCzZGYMbQK59izqMCJAY+4KrOf1KaXbIdKnF2Ubh9ztZiTpAC9AcmPEjc09vtZ5yFI6iCJ/XQ44FwrMVICxOoEHMdD3aknu1r31UKumc0qUVtR1eH7SJ1FiohW0iDLMQQoBGMEgmYwD1xUR2q0bCZwfDOI95GZ6eNc8VIVOJm4R4IO/pS54fD/3V39JQgzLkmRBACxjM5JJnwg1Xw/Dh7TcpDBpFw4SOVdBYnSPntJ9kDrUeM7Pa1EzmROlgJG4GqCdx0HhO9NIahJXsXcNxV24wVQCTtj/AN+4e8gDJFEcUl5ACRA0B2LQIkK0RMj10AncnHhy7V9kkqSJBBgxIPT9QooM9tmUc0Id9RAV0l4ExEMdwe+JqG2TCnSaxQRdS8POZU+bIVoBmWIUADqJnO3L4iakuuQxJANvLLB1aQQCw6GCQImc1UUuXmWfntAJkKWUKpPv9WT41Dh+LZLbgLyuACSD01Y7jucGdvCouy2rp3+XAlxfFOjspIOlisxvBInfrvUu1OJ0XXVCCqsQJGfce+Np6xNUcWhUq+rUX5wSIM62EkH85SfEfCocbdRjyjIwSAqqxk8wVRC9BA7p3Jqbk6uCTwFd7SMnSAB3HJ+Pxqpu0H8Ph/7qCIDu2n6CZ+FdCwEV7DkBlAUFVZQ0htblsEFYZwPcoMRFQ3YtClGQGt+4RICxMSSAJiY5iJNX8E13ztuQsa16r7Q/OqzgeG+TYEgrBdScgMFawyk7TNyycbwhHhRwdtfP2VZkAR1UsgJ1c2oHbJyFnw8Ko2zphRipLA+hqVKlXGfXnlPKUfwP9In8VZbqrUPKcfwL9In76ypWrqo/KfMZ2XxlyXmw/hVfUNJgkEg6gMCQZ7tjvHftmiweIn12nf8AGDrj2t56b0D2cw84J7m6oPmnq/L/AMxXWN0dIGwyeHyAVmAR3fRIHjWrZwU6d43xKGN8H1zJx+MXoCe/AiamLnEZ5zjB+UXEANuT4jwqYuhS5nODINg+ER34O3vPdUncLsQRqO/o5PM2CMHq0+7aIFRctqvqwRrFxjJgnqS6zuRnPeDSXg3Ikaevz16HT3+/4GjAyrpEiIImbBjSoIzHcG37xB72vfRrAxJsRkKcgZiAse/HUGdJlPDx2u4AnDM0RpyJHOucgdT4/CaduDeJ5Yz89NhHj40Ybw59ioiP6v1E5MZ+dt7qeAWBJE5AM2IiQQNJG8ZMCcnvppMLJ4/U5l+0UGY3IwwOQSDt0wc9aoLUXxPaJSFUiROokWyNTczFCBsSfhFc9rlSmZSgk7IP7Ff8Js/4tv8A3ilVXYh/CrH+Lb/3ilXNW2n0uZVanLn+D33lf/s/9Kn8VZBxnAebVSA04FwNHI5HqEbgmGImMSI5STr/AJX/AOz/ANKn8VY/fdjZQlDEsBcLEh/CDiRzeMEeEqewpl9tZ9hcO6BJIBuK2AZhlZd425Sp7p84PZqlmkk4EmYAAGe4DAHhTC6dOmeWdUeMRPhiPgO4UkEkAZJwANydoHjWyPLk7h/DKDw9ySBFy1vOZS+MQD3T9FGr2giC3bgsqFyXiD8sjI8K3SDb3jNv86aB4YjzF0RnXaO+345du/NTPAXWYRbcyAwhCJGmZAXHQ/DvxUE3aSsF/wBMap1gyVbUZnWzWfMiQe480z1bcnACxOduvuqY4B9JYgAAgGXTBbURiZ+a3wq3h+GUnndQIOQwJkAnaM7bSJ6VZWRjLSk1cPv8PZtuQR6i22AMgXpAdpkzbYq6wBtpOJMU102xYUoFDElGBIZ4iQemQQcgAQ6jJBNBcbxxvOXIAJ6CY6k7k9SapBqUis5rFJHSscVqSNBe4DGpizKLcDlKzAgqInlgmRgVTxjPqIfBEcuIEgRAGBiMDbarLfacKJBLA4ghVAgAaVUDSd5YQTjIzNTOzgnAVYwIAGoxtuST1ye80RSTurJlU0dc7T9cKBDC2JYAkebVFx7yo3kRGOoHHBOUVwMO2he8tj9swPcaMPALiFJkW4l9JLXCUIypAIdbgj8075NG0RCM1exdw3Hi3b1agTgldUE3FvWyBoGAotpOoDcnMwByVvkLpnB3xmBmJ3icx31fpQidFyJC/jF9YyYA83J2P6u8SGwj/ndvRJCcpOxZxV/UQTHqquPzFC9fADbFNxNlVC6XDEjMDYiPjkkdNp60R2Uw15MAjvE/QGZVY+BYeEnFR7UdcDTpcesYADA96wII7+vjApfGxfRvFyYMOIGJUNAjMju6pBP0k1E8Uv5K3/8AtP8AHV/C8CHRm5tQwgEc5gyATuw5TAkkGMSDQBNCfeSTOpw9priqEW3zliylXAAtxzmXOoDVExvIE1RwnEEX0UpbBFxVPyYBBDgHfINB+kNp06jpMysmM4ONs4nvgVdwBZr1t21EecQFjO8iBJ6wP1VRo6ISu1Y+jqVKlXGfWnkfKeY4L9Lb/aayVHrYvKF2Xd4nhPN2ULvrQwCBgTO5ArNk+4PtAD+rtPfqt+H53vropSSWJ4WcaE6lVOMW8OHMB4HihbcMQSIIxE5ESJBFHnthdMDzkxAnzUAgEDZZPTuPvqf/AELx/wD45+tb/mpx9w3H/wDjn6yfzVppRe889UMoirKL6MrHbCw0B5JnJt9TJHq7ET8ae52srSCHzvm2PjC5G3uqz/ofj/8Axz9ZP5qkPuH478gfin81Lx4karKf4voAf0nckHVkZGF3gjaO4n40n7UuMCC2CCCIXY77Dxo//ojj/wAgfrJ/NTf9Ecf/AOOfrJ/NU6USnh8o/jLowM9r3N9Q3BnQkznwqk9oPp0zgDTGldu6YnrP010v+h+P/IN9ZP5qZvuH4/8AIN9ZP5qaUeJPh8o/jLowE9r3d9fWdk3+FC3+KZgsmQo0r4CB8dhv3V1f+hOP/wDHP1k/mpj9wfH/AJBvrJ/NTSjxJ8PXe2MujAuwT+F2M/8Adt/71+2lXY7H+4njrfEWXawQq3EZjqTADAk4NNXPVabwPezXTlThJSTWO89Z5YP7P/Sp/FWR8XxmqyoKpqLawyOcYghrZkLvjTpG8DOde8rRUcANUx523t/m8Rj6R76ya92jau2irKEZJ80csdEytvUQTAJYRKjmnoQ1qewwy7+p9gVeKGgwlsHUCDpJMQwIGqRHq7nGImTDntC5jIBAABVUU42yoB//AIKHUchx84ZkdQ2NO/TfYRB3FMK1PLk2di1x124nEOXOdLnmjJurhRP5xwO6gGvMYkkxtJJjJOO7JJ+mrOBI0Xx182I26XrJzVNkiRqnTI1RvE5iesTFCsrtIssqSQqgkkgBQCST0AA3NG8LfhTbIC6ysuwMoJAJECY7x1gd2XvOlnkVAbilgXMkEQ4VkzEEMjCRjSu8mqrnFNedfON4SYAVZnEbKJJgd5jep2lGtHfiEJaUi4gIYqBcRoAJ0jnXc/NZiYJHyUgkGTZ2QFYlX0Z06NcfjJhJ6+b319I8dNTu8MvCm2xJZiwcaY0PakqR7zDDBIjukGubcUBiAdSgkAwRIBgGD3jMVKxIl7rTfQKFrmPnCVJGrMSSTP68npPftJHDcY4Vs2jrXQQ2kEAfDOcHNB3eLZ1AOYJIYlp5okHMHYdJxVU1Nr7TJys/dDG4eQB8l4xcTPTMvHwAot+NvMCPkzqQo3NbMy2vUZb15MyOsnck1zeGcB1LTpkaoCkxOYDYJ9+KI4vibLBtKEMW1asAZJ5QgJCqARGSZXx5TRMXZNp2L7dy8qkSoECPlLQ0kHcQ28F18Q5mguL4hnPMRIxy6Y3LY08u5O1UTTTU2KOTasHcO2hQZ06sjzlsNbbSSAVOkkEHUMD6elUcfxCu0hFU51aC5ViTJYB/V9wxRfDdoW9LI4ARbb+aldTC6wice1JMHlGldioNcomqrabSwikmGdn3mGtQrvKHCsV07c+OghQT3TJrnk10+zON0BpVSoBnnNtyHBXlInXG4BUwYIiuYFJMAE77dwEn9QJ+im8Ne6hraFiAoknYbz1+FdfgnFu6pTR5u7cTlIYsFnUAJHzWMagd1GYJB5VlZJGrTIjJiesd0YnJAxRPZt9Vu2ggli6anYDEsJCDIA/OOT007Gsjajg0fRlKlSrjPrQXtHtO1w6a7raVkCYJyZjb3VzR92nBH/vD6r/ZQvlBuaeFB3+UXqR0Ybis9TnghJJO2piYSC04iCGGekHatqdNSV2ePl2XzyepoRS2Xxuad/1jwf5UfVf7K6KccpAIDEHIOh9j9FZJcK5hQPcxMbd/uPx8K1vgrg83b2EqsD/KMClSmoJWJzfl88qlKMksLbL/AJJeljuf6j/ZS9LHc/1H+yrgaVYnrlPpY7n+o/2UvSx3P9R/sq6noCj0sdz/AFH+yl6WO5/qP9lX0qAo9LHc/wBR/speljuf6j/ZV9KgBzxqjcMP8jfZSp+N/Ft/zrSoDx3lg/s/9Lb/AIqxTh7WtlWQNTBZMwNRAkwCYz0FbX5Yf7O/S2/4qxe3wrYMhNiCzBTG4IE6vEECt6ew8XLlequQUeGZAA1sYdjqYGCFCA7ZKD956g1L0EhrgKiLY59M6iFZQzIGzJkHIAgnYVW15dOl7hcatXKpMECMNciJxMAjA7qrucWSZUsMFZLksQdUy2N9R2Awa0xOF6IfaY2nuoWEG3cAMAA6k86hUfN16beB7QFEWryGxqC21NsaNkJLiGV4bmbWpuKRkAoGERjjXLxYkkyT19wgbeAA+imBqbFNZY7A4kN5u8yK+k+burEKwg+b225Ay4280D1oA7mJI6TEnumOtUhqstLqIExJiTtnGfCptYyk9I6faXBFbmhNbqnyYOWGpI84FgRGtiYHtDvpcMV0KwQu8sCAGKaSCATII1yZxywF6zV9/inUM/palgwIS3MORcLaiAApklnyDPXcE8jWYicUWInaLujp8NwawwcNEKQwVgw5lBhSQG5dRz3DImaJ4fhLYa2wmNV2dYDLgDzRIGdMmSSNlPL0oDs65aHroXOtSFUENAD+qw2JYrj83r0gOLUOX0K3OXGoEKZMgFQSI8JPdJoFopJ4BnoVpVb5QlwIE6FScA5L6jEPHKJOnAEyJbtAsAWEHqBP0c2mqbzKWbSCFk6QdwJMA+MRUJqyMZNN7C0pBIJGOozMGMRg/GPGoNHQ/ERUZqVm7pZWIkAgwesEGD76FUg9wRw5hlKyDsNRLxgQxP8A2z6wX1TnpXMJo7j+MtsAEnYataWtW5Ma1AJA5RtmN4gVziahGs7XwOv2f2lat8hTUjiLheYJBlDpBI5TOQJhjAmdQ3D8Slq63z7ctB2bCsFKmJDZjI0mcrtFHCcIbpMEAKpZu8KqlmYDdoA6d46SRdd4FXBuIypbLBeYkaSULEZJZoiMTvPfVbI2Tk0hrvoxt8puBx3gGdugMfrEGTkMFQbs38fa/wARP9wp73DKqgahrMMIJ0sjqIgkCCCDMxv4Vd2Rwk3AZANt7RiQdQa6iYg9NQNNxeKbmj6OpUqVcZ9UeX8op/A/0ieHtV4UcWNKaRMyAvNgjzY7wOnTJnPWvdeUUfgZxPOv0YbNZuHtwka+mrI6k6tP0aY+ma6qPynzOdm1W/6rzZ0AxRWDIuCQAyzkzMGZgR9s4FaM/YicQlhmJ5LULHe3mmDTvg2wYrL0KGYDHrMqJAMknB08s9TBzmtZ4bQEt6iQfM7En1ITVKjBI5cxInG5qK+xFsy/NPkvyB2/uZ0sjedY6WBAOoggOrget0hs/nZnaoN9yzdL9wHWHJ5jMaSBlsQQx/zmiE9G9QMTOANTmOYer3ZC5Hhmmt+itADk82Oe5MnSM5mMLvjbauY+kA1+5Bh/+Q+xGNQOdUGdcyNUAknBaZ1Y9HbQKABsBA9woDhu1LCqFV8KOuomFBMknJwCasbtiyN3G07HaWWdtpUiaANpUI3a1kRLgSNXXb92x+BqK9tWTHygz74+MR/wUAbSoI9s2YB1jIkb7CRO22DmnXtiyfnjcDruTAHvoC3jvxbf860qXG/i2/51pUB43yxf2d+lt/xVjHHnnnvS2fjaQ1s/lj/s79Lb/irEr3EFyCYwqrgAYRQg28AM1tT2HjZd8/29Qzh+DAXXcOlWDBDO7aSZOkHCnQGG41rVjdjXAwU6QzaNKswVm84ocQGgncD3ke8DWb1xwtoHBIAXlALEmDJgasxqJ2xMYongOLVJZj8ounTIJJVVaFUxynWLckxygwdwdMTitFlVywCZtyylVbqSsqCQ2BsdQ9wmrG4EgWzI+UUuu+NL3LcGBvyTA6MKBA2q/wA+0KJwsleh5onO+4/b41YydgtOzm+UBwbaaz3ESo3nE6hGDJxims2la25zqSG3EEF1SIiQZZcz9HWh7XFspJByRBkBpEhshgRuqn3gUR2ZdAuKG9RyEcHqjMs7bEQGB6FRQhKLaKdVPNQcEEg7gkH3gxSBqxg0dr7n7xtXFugHUHVUjcfOusP7tvE9POT0qHHcPbHPkyxVggChbi+sJbIDZZeXbUPm1XcKgBcsbaHlBiHJl2YxkBiFhTsq53qdvtJXvN8kCl1jKDUWIZiwg6vWUmQRHUbE1T6m+Gjosp4ch2VEtgsxCrqYmScAbqv6qk5uATptgaVb1LOA41LMiZIzG8EVRei3cJtklVcm2x+cEflPjsKXFccXdmHKGgaQTAVQFVfEAAb91WMsEsdoRe1KqsyWyrAH1Qp5tUCU0mSFJ6jI76ufshnuhEUJCISWual5wGDFgIA0MGjuVj4VRw/aB821vmJZWQQTLMzWdC+CjzYxncgRIIfiuIdrxCvlR5sMIUaLY/WvKT1wB4CoxL2jYAfBI7v3UzgjBEHxxRTcFclmBUhSCXkBZMN86MiRIjfG8S/bPFpdcOsyyguDMKQqiATk7Hv75zAm5TQBrPFsk6WK7ZBg8p1DO4zB+gdwqdr5NkLxoYB8Qw+eqll2OlgeU9xHWirXaKAWmfnZFZQuehLW2mORgzH2gQoxvNPB9pKgAIY6XRrZ1ZUBiWUHpIJnoTBgb1BqklvKOMuF2LDUQAo1EdwCy3dJz9NS7ILC8hExrQNAxBuKQD3ZA+FWrxhFl+dTqblUhdQ1E6uXuYEHGJQdQKbsXjAvEJKjSxVSq4nnUjO+GCtO/LUPYaQS00fSNKlSrkPqDy3lHu6eDn/5FB+kMOhG2/vArMk0h3mNK6vnZxIGkgkEzB3I+itJ8prRwU912349T0O9ZRc4nVMnpAHcMwAOgHdXVR2HzedV8VcvyztNdZC9tFmGMblpXURtgncjHReqitc4X+rrv+KXaZ9QbRmfdmsbvcU4LhNiSTpBMnRjfuDuekSa2XghPDoDibazgYlB0OKrW2I2zSrTn+8TiqLmkDmABDHF+cALAIuapg5G2M5mnNp+gYCOUfLY5RAYK4BIGmfGTRq9hJGHGYMi3a+j5s/rpJ2GvtqSZBPm7UlSANO22/xrnPeBb+rVMMA0lsXxAJmMPHQyB+qMxXUBOQOUMPwjqQS3rEgArA6jIO9E/wBADPyi5zPm7eOndE46z+qjl7Ms7lELdTAkk7n3negOPoZVGGmegv7GVIPPJJKrB2gmN6YoRGGMLDYvmWhlONZn7YEzXbXgLGIRMbYGN/tNRPZ1iPUTAjpgZff/ADE/Se+gOSgaCWDmPVCi/MneQWk4xA21eNE9nWnLD2QADrFz+8Y1MQTqyD3Rmjh2fYEciSJI2xMSR8B8KI4fhltrpRQq9wEDNAQ438W3/OtPS478W3/OtKgPNeUPsh+N4bzFsqG1q8uSFhZxgEzms74fyVcWjK2vhzBBgliDHTKGttayp3APvApvR09lfgKspNGFShCo7yRjreTDiAraGtK5fUr6mB0gkhSNPKZMypHqrjunf8ml9lYA2QzKoYzgsHLFhCDRI0iB+d4Vr/o6eyvwFL0dPZX4CmmynhKXAyDivJ1xdzTqbhyQCTlxzMTMaQIU8pjGZPUyw8m/FaFBayWQnRzMQEaSV5lPzsjGJbeRGwejp7K/AUvR09lfgKnTZHg6XAyXh/uA4tAvylmVuG4qy2jIgqRpEA5mAZEd1DHyY8Tr1BrOmZC62G2wlbYx7gP31sfo6eyvwFL0dPZX4CmmyHkVJ7u5jFzyYcWxLG5Zkkk8zbkyfm0w8lvF/lLP1n/lraPR09lfgKXo6eyvwFTrJFfAUeHcyG55OuJaS3oxYmS2u6snckhREnrAFQbyccXkK9hQcEKXEjuJ0kkeBNbB6Onsr8BQHZwRnuRDZ2OYywwDt/6qNZIl5DRe7uZk33Aca0Bn4ZtKqg1AzpUaQJChtvGoHya3z0sf5bt0f7latg9HT2V+Apejp7K/AU1kh4Gi93cyBfJzxS+obCn2tdwsPcSsA+IE+NU2vJnxiMGW5ZBUgrzPgqZHzfCtl9HT2V+Apejp7K/AVOskPAUeHcx3ifJnxJLBHtLbLFlUu+J9yxgYnuqj71nFflLP1n/lrafR09lfgKXo6eyvwFNZIeAo8O5iv3rOL/KWfrP/AC0vvVcX+Us/Wf8AlravR09lfgKXo6eyvwFNZIeAo8O5in3qeL/KWfrP/LVvB+S7ikuI5uWSFZWI1PPKQfZ8K2b0dPZX4Cl6Onsr8BUayRKyKine3cXD3taztVlMqAbCPdT1Q7Dx/lTaOBn/AOS3uAep78Vk1vjnGzEb7QPWkHYbRitY8qkegZ/K2+k9T0FZDbC/OMYPQ7zH2HxyJGK6KWw8LOMb1Vy/LOhxN92bSCxlUIGrcm0njEnP7K23g7K+j22IBIshdXLMFFJAJ6HSvhgVhK9oLpJ0jWFTSYBhkAX3RgHY5+gjeuzxq4a2BAJtL7soO7pUVdxpmxWlJ/u888ukgElADpzNggQVbVM5Aw3xIgkVO0q6VA08xIMejFiQEOnGGEjp8MCuja7KuyCW65i4+3hywcRg+PhR39FrgarkDYa26yd9+v6hWB7JwLYQmeWFCSpHD+qACeuN+sEazEUxYMQ0rlt/wcnUOedh16xM++u8ex0knVcySYDsBnpA6bY8KT9jqfnvGMagQYGnIIO/XvoDgoUG2gHbHo8kPI7zAAI6SQT1Jp3Qc06DpJWdPDgmJhcHlBKgCcjGRXeHZK457nQeucxnJ6+PfUf6FTPNczPzyMmTOPEn40Bxla2S0BADG3mNKqxlmnMgaVEH2hHfXW4XtK0shuIRj3SgiOgAz8Zq1uyFPzn3J9Y9YxBxpEYHSlb7JAHr3Ce8vmR+r7es0BbxVwNaJGQQCD4GKVVXOEFu0wBYg55iTGwgTsMT9Jp6ANpUxppoCVNTTSmgHpU2qmmgJUqjqpaqAlSqOqm10BVxlyAADBY6R9NcngbYtvdYQNLwf7pZ/wB5n410Ui4zE+qOQfxH4wPooLsq0Dcvy2rTc0/TpDyfocD6CfcB2gaVCcHciUO67eKnY/u+iiNdATpVHVS1UBKlUdVLVQEqeo6qU0BKlNRmnmgHpUwp6A8b5WP6gcx8rbz9JrGbaLvOOo64/Vnp+6tq8qHCPd4ErbRnbziGEUscEzgVka/c5xX/AI1/x+TuAQO+BvW0HgePlsHKorLd6gIAKmWA6bHYqxn4iPpFfRnY39Xs/wCGn+wV8/H7nOKg/gt/w+TueONvd8K3vsnilWxaDGCLaAg4IIUAg0qO5pkEHFyujpUqo9Ot+0KXp1v2hWJ6hfSqj0637QpenW/aFAX0qo9Ot+0KXp1v2hQF9KqPTrftCl6db9oUAuO/Ft/zrSqniuKRkIBknYfTSoAwimipUqAhFNFTpUBDTSip0qArilFWUqApINAdrcVct2ybdp7rSFCppkTjVzECBvE11KUUBzbdshQoBgCM9fH6d6p4bstLTOyIFa42q4VEF2iNTd5jqa69KgOLx1+5bZGSzcuHUEYJpHKx9YliMLv35rqCauinoCuKeKnSoCEUoqdIUBGKUVOmNANFPFPSoBCnpUqAVKlSoBUqVKgFSpUqAVKlSoBUqVKgFSpUqAVKlSoD/9k="/>
          <p:cNvSpPr>
            <a:spLocks noChangeAspect="1" noChangeArrowheads="1"/>
          </p:cNvSpPr>
          <p:nvPr/>
        </p:nvSpPr>
        <p:spPr bwMode="auto">
          <a:xfrm>
            <a:off x="76200" y="-776288"/>
            <a:ext cx="2819400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651992"/>
            <a:ext cx="2439617" cy="1829713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988" y="5031394"/>
            <a:ext cx="1694630" cy="969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아래쪽 화살표 15"/>
          <p:cNvSpPr/>
          <p:nvPr/>
        </p:nvSpPr>
        <p:spPr bwMode="auto">
          <a:xfrm>
            <a:off x="4602306" y="4499560"/>
            <a:ext cx="372059" cy="46986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ko-KR" altLang="en-US" smtClean="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73837" y="3965566"/>
            <a:ext cx="1236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Cognitive</a:t>
            </a:r>
          </a:p>
          <a:p>
            <a:r>
              <a:rPr lang="en-US" altLang="ko-KR" b="1" dirty="0" smtClean="0">
                <a:solidFill>
                  <a:srgbClr val="FF0000"/>
                </a:solidFill>
              </a:rPr>
              <a:t>Overload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2" name="AutoShape 18" descr="data:image/jpeg;base64,/9j/4AAQSkZJRgABAQAAAQABAAD/2wCEAAkGBhQSERUUEhQVFRUVGRYZGBcXGBcYGBoYGBgXFxoXGBgXHCYeGBwkGhcXHy8gIycpLCwsFR4xNTAqNSYrLCkBCQoKBQUFDQUFDSkYEhgpKSkpKSkpKSkpKSkpKSkpKSkpKSkpKSkpKSkpKSkpKSkpKSkpKSkpKSkpKSkpKSkpKf/AABEIAMIBAwMBIgACEQEDEQH/xAAcAAACAgMBAQAAAAAAAAAAAAADBAIFAAEGBwj/xAA+EAABAwIEAwYEAwcDBAMAAAABAAIRAyEEEjFBBVFhBhMicYGRMqGx8ELB0QcUI1Jy4fEWM2IVgpKyJFOi/8QAFAEBAAAAAAAAAAAAAAAAAAAAAP/EABQRAQAAAAAAAAAAAAAAAAAAAAD/2gAMAwEAAhEDEQA/AOhfTvEparQ8Q1FuvO6sKwi6TpCXSeSCUbSlatM7TZNzdAcSSgQqujVIvk3k/wBk9xATZDo21AKCvAgeIkDn+SjWaZt+affRB1CXrtCANAFEfmA391OiESoSUFfWqGTzOv2EviGW1I900GSSUKqLQgqd7SiUZzeRRe6umHUBCANSsSZ9olHw7iRfRLvYnMGzw8vzQBq0bWKSLyXAXVo7EBhNtkB1XMQdByQRvzspHHFxALrDryQcfjpECIVcysc1kFljiTB6WVU6Z1ViH6AobqAmyBXDsNjJVo2pAmf7eSRaTMAWRsS+AgWxGLkwo02ZtEtU5anmn+HNAEn0CB3CYPI0epKjiMReZ0Q8TjbFo3MffRKVKtwB0CBt2NJ3Rjiif7JWswAX1UaBmLwgsKT589d0xWqkCyVoiDAR3vM6ef8AZASlUMe+/XzWIIoH7lYg9AxRBMDqoCjEWTLKQmfNFdSQVzWKDqasjR6BCfTvCCorYVAp0LXEK5q0QgPYOYQVT6QSlWleytMVSixH+EpaROiBMBbqn9E9iqAbEbjVI1RZAm+APNKvuU1UaUNtKNUCzjJsrWjWY6k6KVMFoZ4iXk+I5STLoBktPSCkQI0W6uOdkyEjLaYABMaSQJMTugPiOARk/iMLXB5LvFADIzG4lwvAI1Ki/BZaZLXBwa/JIm/hLsw6WRqvHy8DMxhImT4iCHABzSCbDwtIAiCEPC8bLWPYWw2ofEWeEgQAMscrzPxSQUCjOHVntJFN7hBMgHQanyH5oD8O5oGZpGYWJBEixtOtiPcK1Haa4lk5GgNOY5vCcwD3RLmyB4bWACUxnFjWaAdG5MoO2WmGQBpc3QLY/hOWmHZ2mAxzmiZDX6Ek2NyPLMFXU6UXXQUsfRDhmlwc2i17S0hrRTDCZgy6XMAsNJ8k1Rfh6jjn7rO9zWNczNZls5hzGNYcuaHxNhbdBy1WreLgixBRsPTkfey6GnTwzmtquZmjvA8uL8z3mm5zQ8zclwsW+qjwyvSbiHvAHdBjiRciHBrSBOt3n2QUNNt7IGOcZifvkut4hw2k5jan+2XU2ZWhriBYGXkDxGHXuNJ3ASr+FU6rgxniccOSHuDWMkAgOjUEui5O9+gcdTZN9AN0Xv8AKMour2l2VJptOcNNzUaQZpsGfxHnIpusL6LXF+BuMvbHdUmU6bXmG5iGNJyjUuJcTG3NBQtaSb6IuGZD+qYGFLWjlv5omCogu5IMfS8M3uefzKLh6LWAyJKnjad5GnLqEFrSPVAw2tLT6f2CzvDOu1p+iB+7EC1ydVEVCPqgs2PJGqxJteDvC2g9RoDXzRXIdOpe9unJae66Dfmg1Xoo0uuY4t2jyuLaTc7rXkx5WnYdED2N4ixnxOA890vguOUajozARzdYnla4PouVx+Oq1jBpCRprbyKGzsbVe3PmyEyW5pEidBmQdxiIy1Mtw2Mu97SB6GPRc9Rx4zBtQa+hB0+/JXHY9lRxNOsJAAh286Bb4twtpxTOQMSL3Ek32QAxVZocxrjctMecpIvkx1hS4y4Cq2q4WYNTeNdjbmqylxZjnGHeLqgsKtvJJVJN049shQFNAPB4YEOe8Oc1tg1pALjBcb7ANBJ8wN0risC41XMptc7KTYDM4AazGsaE9FY0cTkEZQ6DmaTPhdETGh215KncSHSJnnv7oJ/uL26se3za4fULMTw97A0uBDXRlOoPqN+mqn++VBZlR7d/C5w+hW6mKc5jWmA1s2G5Or3buceZ+SCDsA4bSMmeQbZSYmf6rRzShiLK7xNRrsN3bCYpuBJ/nzTJA2DXaDqTqqxuLDWhppU36+Jwfmv1a8aeSCuxEhL5jPRdDhOI0g8E0WtFw6M1SW7tDahgTAGbbVZwrui/EPqsy0SwjKLluZ7Q3KSJkc+iCrq8Re9oaXeEXAAa0Xi/hAk2FzeyEzE5TZOcbwzW1jkZkbDPDrByNJE73KrazDqgcfxEkEZnQYm520nny9Fr9/dEh5kNDOQygghttpHySrdLqDW2IHqgtv8AUNUyScwJeSwgZIfmJB3I8RiTabJOr2gquaWnKGujNla0Zo+EOIFwIEDRVZzE6+Si2lGt5QW1OvmaBt1TDQBMKuw5EX2RKNSbdUFm3QA735oz8P8AIXVa2u6CR+GJ8jZRZjy4XM3+WyCzNKWaeyQp07wdd/JONxhIvr7JZoubGUE2NEarEzTwoj/CxB6E43++aJSuoVm2jf5ImHNvRAh2m4m2jQJN5tHmuM4UHmcvhe+SYaZA/l3ieae7eVILS53hGjevP0RuzmGp90+s4WFiSbuA6nrugUwGAHeBznEDdohwm4gkixNrK74fhalSo99YyCB3QcAAwAmbN9LJ/gWFpvaC1kNBOhkOPWNSpY4EVDAyjSemlkBKeEZSeXh13QPCNggY3HNNwcpm9tU6ygIQMVhWn/CCg4nXdUYRUDXtOoAg267rkcRQwrnQCaRBkgklwEaCN/Neg1OGA8vb6ELke1fZ/JFZoBymSNZG+n3ZADhnECTkkuA+EnUjmrii9c9jK7aVRj2NAY4CC3QyrKliwYI0QWNaIVRWeAVYioFX49kmyANNyNmHNLMw8uDRPisIiemvVHHA8SJPc1CI1AkW6tQEpAGSlqzfFa8rbab2i4I8wQoBxnVBF7brRqyYn7ClWqW0QadInZAXF1C8yTJN/wDKSxzsvX9U0/Dlt4SVat4vFt80AO+upOPhPVCrO5DVTpiY6IAtB5KZYU058xoAFjTyhAFtElWOGwvhGxF/Raw1MgCd0y98CEARhc2bNfS/IbJWjTDSQeceyYdUg2HmOaJhcFmJeLFxm2w3QFota9riHDw85vsQPJZRbedghPcC6GA5WadYvKNgnl7xJgDW06c0D9JsgGSsVhh3y0ERvsOaxB1tYxM89vyWwLaI2W+3VDqCEHmXbbEn95MnRoi94nWEtgazMRTdRa857GZJBizj1sdOisO0uLpvxLqbg4vabNAMOETM8unVcjw6oKOMzMnI11/U6T5IPZuzvD/3elTaS45RF4BI6hvUlXXGcG3KNJKU4SRVphwvmcS0nYaeifqvzPjZuiBWhh8ov7nQKm4jxLEz/AoiJ+Oo6BHPLqV0lcASToPqvPcTx2ricb+7MD2S17g9wdksJGmxiMx3QdXQBIBeAHReLjzCrePCn3bi9wa3cnT15I/ZbiLqlM942C2x3EiQYO4t81xvabjJfXfhnWZmDAJu8uAIDffVBRY4tdg3UwRmpvOU2+E3EH3QuyHEy9rmvuWkwd1T4il3VU0qeYh8+E/E17CRlv8AnzVr2PwhaC5wglzpHqg6R1W6iXSimlCIcPPmgry0ZvOyG8lrrSCeUjfomquHOiJRwJ1KCeF4vXaf9x+UW+N1/KU7Q4hWi9Qn+qHf+wKVbh7gaAfcqVaqGbyTYAaknQILHA4d9YlrKNB5Gs0w0CeZbCzEUHUjDsIw9RnaPqu07PcP7qg1sQ4+J39R/Sw9EbEYcOaQ69oQeY1uIUj8eHv/AMaj26bXlLmjhauVpFZh5ju3+hkNVjxvgDcOwFz3ONSpDZjc2aIXOBxFQ2Aj/CBytwvCgwatVvnTaf8A1eqSqwNc4NMgGxiJE2MbWWYqtJMpemzfmgO9nhncqXDolSz5WE2nT3/sh4LEQJhA9UqmemygKhhSfeBayyoEERpKbp1PCMsyZB8kFtIlMUacBAXD4YZHSeX1Vcx3iMExdWOOxbHNyBsGL33381W4encC17ILTDYt+URp5dVpO0WZWhsi3JbQegVTGhQnnWUI1jItOqDjsQWU3OAmI58wCbbAX9EHlnbniRdii3u8hALWGfFlB+I+fLkjdj+zjaz81RrH087abWvBLSYdmdDSCTYaqp4/U/euIOLSHCIzNmPC0kxPkrb9mnFQMSaLtHnvWHYPAII9QZ/7UHqTMQzDUy2nAyuylszlJ09LonDsXqTcnXzSfE8I1tNssMxcgWzB0kkjWZ1TmAojICgsMW0vp20+q5vHcNzSCcovYLpsMfCBqCq/itJrGF5sAgR4NgW0qRDCdZd/bkqLtNwym97apYJBHiIByuBlr+XQg20VtVqPbQDnNJBE5A5rTf4Q5zjDZ1k6Ki4322o0sO5tZuV/4WAh+aBtUbYibHldB5r2rovpVmvBPeOc859C42vr1hdFwh8MbJk6mdZ3lVHHsa6pQwr3jxAuIMC42P3yR+F1yUHVtqgpiiqjBk3npCsqNRA89l9lF5so96tB0lAKpon+yHDhVrmo+4pxA/5ayfIJStorXslXp0muNWqxmd3hBNztJ5BB3IeFCpCGyoCJaQ4HcGQfULYqiDO30QUnHy1lM1HkAUpfPKNflI9V41wrj3f1a0wAXFzfJxNl0P7YO1YthaTtYNSDoNm+ZXldJxzCNZCDtMTUDTrMHQqIriCY5QBtKhXpBx1TP7uAwWvMlBDEHMGjz/JYymAQAZ52hGpAanbT1QzVvZAy2o4X2M+6nTJdG6Hh2yDz/RM0mRfkgMXRYCf1W8VXIhu521IHVSp1hBJtF/NSw1IvqS7f7hACixpJB5G/UcvVBwlMGtt084TtfC5GuJN3bamJ/VK0GRc7X9ED/eHp7FaWUMYMolYg9JETFrclHF4cOpPaDBcxwHQlpA/VOvwN/LkYWnUY5bfmg+bMFjDSzf8A2aA/LdPNwj6TaVVh/jA5mwdhf3Xb/tH7IMc12JYWtc27w7Q7WjfzXBUcFXqMDgHWMjUW6RoEHsuE7aYfE02Ug4trPa090WuzAxJzWgCxvporfh1bwx7Lyfsnx6rSLqdSk92fWpBzj/kSbFthb2ldkztaxh+F5G8AQOlze8oO4pG11z/brindYeQ4BxMNJuMx0tuo4PtVRqCM+R2wfb56fNM1MEys+mXgEU3ZxMETFjPqg8bq8XrVG1ZNZ5JEkNLoyy3KCLRrsqbE4vNdz3ZgSRmBN4uL+0L3nHcOYWGGtBubABecdpOzbYl0WzWjlfXmg5Pj3Gn4nug/JNMFvhECBEWFtOSf4KLtHOAuexgYKpFKSwG066XV7wB81G+aDt24eGgDZM0KOyhF01Scgm3DBYyjdQfVgSbAc9IVJi+MOeWhstYT1zOA1NrhvTdBYcSxwb4WjM/lsP6jt5KvpNAnPqb6RKgyuWGJgbAAabR181LEVC5pLvRx1QO8I44+hUljwW2lv4XDkRz6pPt7+0SpTcGYfM3M0EuOwM2HP+yoavFDETHp98kpxZ4xFLJE1G+IfzbyPI/og5TEVS9xc4lziZJJkk9VY9nuH95Uk6NufyCraVIvdlAkldhwvDCgzLIJNyRzQNtoSVN7b9VB9cLQqGCeSCL3X0UabCVFtVHY+fRAfCt6pptIlLUqgJA0TtHFtmfuyCXcQVY4bCy3N6z0CQ/fGuFtD8hOttVdcPe0iJEAfTZAlX2cANwZANvIodfAAU87ZymdRBlP55kW/RU3GcUYaxvwt1ifEef5IMZREaj2WJWniDC0g9vc0yTb6efmleY5x15prvL2vrdUHaHtCzDNM3qGMjRr5nk0c94IQc52ux1Op3mGAz/hcdgbWAF3FVGH4bsZ5QI9LpXBvJcXEkzqfr6n8lPHPqVIp0jkDpzP3DeTep57IIcb4zTw0NcHPdEhjdhzcdvVUVerXxeXu6RosBnMYk7aAS5XmE7N0qV4L3G5e6SSfUqw/diR+IAIOcwvB6odJqNHRxBn0EwrPA8crYa2aRIzAXbA5g6eYU8c4MBuHEbQqyrw9z7uBa3YTcoO3wv7Q8O8GSGOAMgyR6OiD5Fcl2t7VU3YVwzS95OQAaA7zsEpVwzWD4ZMGARbzMboQrFrT8N5kRafVBwtALoez1Ud62eYTI4Ex/8AFeMjdg0fEeg2Rn0mtAyMa0bHV3uQg7AuDbk2QsNxam8kNe0nkCuUxuJqPa1peYkGLR5GdQmeFsYHGnVGZlT4QRYHkguOI4p1Y5KcFoiTrJG0aloUMJTJMghx0PMc9UpS4E6hVz0pNP8AE03I6ibkIdTiGTEF7SYkZhsgt64/lJGgLT8RsLqsqYsAOBjXc8vv5q7x/d1KWYXIHXTbX7uVweJfBcZkIBVsRmedY6Qk61Q03gtjm31ic3l+aOxwF4gXE/pzKXLdygP2ecDVcXHxmY85vAVu83IK5FlUh2YWMrpsBV7xuab7+aBl0Jl9MAQDO8+iTyguhFqVIFt/oEGy0TbVbcco6lLNYVN9Mk3QNYYAa+SKSchhtwfi6G0QhUKFt0agYzNiZBHlvMINYcGG/RXOBcQ0gyqzDAgCfiiOisW1xAQDxNQtBIME6eSUos8XiNtSSrVjBUNx7/ryTDeDyJvE6BBTU8OYsCsXZUaNNrQCII10W0HecSrClRqVSLU2udHPKJXiGN4rUrVX1HmSTrtuQANgOS9l7TP/APhYg7d08e7YXjOHojK4kW525FAbC1L5ZLb66+8K0FSBFify6/NVFS7zEWIH0uOaMK19CNBaPkgtG0xE6crpbiHEQBlEzsBqT0QjirWknYRv9gIVFrW+Jzs1Q2mPkOQQCp4fLD6vieZsNBf6qTvFL3SGg6GEQkQS98TFth9wq3EYt9U5WnwD7ugxlXO8uuABZTZRkZ3QGbTv10RaOGMXHh0jn/ZarNLzBiBtNrbIAsLqrhcBrdJ5ey2WZzlBbAi8J4UjlDAABuUVrGts2AL/AOSgrcXRaTlAEbW280HGcPLoY0EOY0G3O5T76LQ4kk3nYxtvsl6FSe8eC4lx5HQIH+EcTzsAd4XDwmdfYquZw8GtiGOcdGkc7id0SoQH52nkHabfmhcJxRqYt++do+U2+aCw4fXDaZY91wDE2kAfRcfiaed0TbN8hueQhX3HuId20gSHOsN/NcZieIkS1pudSgYxWKaw+8AKtq4lzjyCDEm6PTYg3TpLpuBYb+GSFRU6UrseDcPLaQExaT6oN8NFNtZjqzczAZc0b+m/3cKfE2sq4mMOyGktDGiTOgFiJk763ugvZdS4dVNKq14EhpNpixBBg7G9jzQWtbs29xY0GnnazxTUb4nuL3tawAwYpgXFuqUp8Be+l3jWu+LLpAIyl2YE/EZEQOae4XxnunginaGNHj8WVky0uy3a6bgAaBJnE5mFkvgVGuZmM5WNDgG9D4tuSA9ThVSiGio0skEieQ18v7oFDBkgvsRmy9ZLS7TyBXTVOKUgGvyuimXeAsaRD4OubWQZeb3mNkphuOEt8TsoNVhcBqWHNmzuF36gElBSOq3gX9FOmZgR9zsrYPZVZUc4MfULnjMS1pa0HwZW2LtSZGsQYVxUw9J5YXOblZ3klmRpu0FgAb8LZDgA6+vNBU4FoGaREe11aU3wJBEmChYyg1pfkJc0hsSb6kbeXsiUMNUfDWtJkDaPmUFdUe2TOvmtK8/0gPxOg7jWFiC47ZYwtwNcncBvu4BeUNqiCNZ/Nrtea9J/aO6MC8c30x/+ifyXmJp7+R9iPv0QSpu1IEtIHnpAKLSs3UkCCYOk8huYUxRgaRlcROxvIkcrhbr0RfUHSNj6ckE2VrWIjYQJvtMfRHrPLGiQC90wIFusreHw0Q94FvhA56TeyNSw8nXMTPxWtogSdTJ1h0XOmnlCNh8KPxQxvW031TWIxFKifHcn8LRYKpxHFXVTtlB+E+doQMYipMhoBGmbf780fDYXLBGp5/NJYdv4oLTymRJ5pw4wRzi3h19kE68C3w9dioB/OCLRz99ZSLsSSfC686HX5oGLxYYNIdzGhHX5IGK9QAyJE8z9/NJvxobPUb/VIOx19fcXSWPxkiB9goDVcYSIkdSt4PizKDw+MzmgwNBJBF1TYjGgDW+irqtYu1QOcS4w+q8uJud/05JRrVBoRmMQbbTR6YUWBWvDOHF7hayC47M8Cz+NwtqOq6ivSyDwnRp901gMO1rGNH8sR80jiScrp1J9oQZjMNhxRplhLqhgPuIECSIn5302lI08JmNucX0BOk8tVEK1/wCvFlOlTpy3Jq+G76gNAgxqHGXciEFdVwDmPIIJyl0wDo0lpdppbVToYQmHx4c0TO8THsr/AIXxhvfVHOqvyl8tDi+MpzCSACSQDZpgKFKuGU2slrWmqGuc0CXNhwc4kydIuI6IKniIhgGxug4RskCNdU7xl7S8ZWNa0RZrg4G5MS08oHWJ1KtqnDKDXEtzOyyYpyQ0OLntLvJpYBNvim6Clq0wwgCYj38+anhmmXE7afom+MuaCyS0U25oNMtdULYESJ5jU6Zj5Jytg2VHYg5Xt8T4dOZsgOfL7DKLQAOY5IF8Ji2hzM0w5wzHTy+a7ujiWNIv4QPuea834xh2szNa5xLSQ6bXaYtB0QsDxF7QJcSdgdAg9EdxWhPizTvZYvP3S4k5tSeaxB2P7RqP/wAZoE3qjp+Fy88FEASTAFtr2NivRP2i1waNIW+MkAf0kX91wVMBxvsRGm7h72myAclwMCB4SBrO0H2+aFRpkkn4gN5IOliI/NbPHaNIw9zfxCNTryF/8oLuKvf/ALOHr33gN2A/EeiBk4t4gNGX+q4Ftbfd0A1HuBzPB0+E5fO2v+FXYvE4pomo0tNhAfScT/2a/P1SX7niHuyljg4CdKY12udTsEFwKFPZ9yd+fIa7ob8YwW+Izt0H91T1uF4ugO9cabQ0yJIJJ8hqVpnCMS7xTSEydTI9AEFt/wBVEANdpoDz5klR/wCoADX1ndU7uFYknWmZ6kfUIbuCYr+Vtv8Ak38ygs6vF5Am8e/qdVW18UXGT9fqoO7O4o6gC0/EPyWv9LYg/iZ/5X9bIAVcYBeZKRrY0uVxS7G1NX1GNHSXFA4zwAUWBwcXXvIG+miCmJWwt1KRaYcCCNQbFSYgmxqK0KLAmKFGUBsHhsx0krtOH8O7pgnUpLgHBdC5X2LcIjkgNTxPhHRKPqyL7mVvCvmyG/QeZQOYfg5qUn1Q5jW09ZMTa29pNr8+irqbHOmBMAk9Gi5KkcTAgOdBmwmLxP0+SZ4RjWt7wZGEllSHPuB4fhDTYyY1lAFgHtFuuqaqXaBebn85+qssM+kTSIFImz3uc5oHwk1AWDQXygQIyiJlNVXUhVADDGR5YQfia6m+XvdrpaBEEHkg5JrpIC3TvUCsOFUGVq7iGGAx7+7YTJyizQTJuY+asanA2tILDJDpLHfCGeKxqN1ILHg9BKClx2GNyNh7oVPEvcZJJLtbm5mb812GG4QzO5rnNc0yCCCCHQDA/ms4eypcN2fcYcwyxzg1sjKSS4NmLgCTGsmDZAF1NznS4y55J6k6pTDtE7qyxDYrZpDg2CC3y8lXVKkGRvf3KDX73FgLBYhZfzW0Ha/tCpfwmEn8Zk8vCTJ9l5jVxT65IpzTozGYfG8TAI/lEr0r9o4Jwh/rYJ5AyF57RIDYAgAH2AkHogNg8LToDwtAkST+Lw6kk31VhTxz6rf4YgZrvIvBA0nXe6Sw+FD3S8y0Os0aEHdx9ZhM1eIjK4MIkQAB9LIBVxkf3NLxVqn43XIH85O0bBEwjgCIOYNJbJ1e8g5nn2SsFjXkR3zyM7tYbYZW9AocRxAo0iRrIDddTdzvdAnxfE99VZTbdodflaN1asIyvubTEAaaAfVVHB8NkpmoZzHQ/wBX5wrGnVhr+QLW67jX5ygIwCbXI+4TdMCFWYd9p5FO0quotf8AVA5kF/LcffNK1X200npyujPaCIB0Efn7JZ07GyBaq61o8upMqu4yzNSIA2PurKo3wk8zp5A3SWLEiB980FBxYd9h6Vf8bQKVT0ByOPWBHoFTMCvcNQLRXpRaozMP6mEH781X8M4d3p8tUG+H4M1HQPUrq+H8Ja0TAlSwGCFMQAnmuQM4YkAQpYt3iK3ha0bXWqoklAvTdBWzU8K0xl/1UXdPvqgXqvHVBc4ff39yiVmWSzboDCrzP2EQ4w5R4nf2M/WfmUs4hM8N4NVxJcKIBIgmSBrab9YH/cOaAmBxxaKkR/EYWTyGZhMejY9UShjagAaHuDfEI1ADwQ6xsJBInqmMJ2Vr5W2ac7czPG3xCA6QfJzT5OHNSwXZ+q/O0Budr8mUmNw3M12hAcQEFxw2u5kvMzrJ3JtMe3sqh3FKjHtcAw924OaS28BxcBmF4ufcq3/6VWyxmpuyiTD+rmiCdZyEiOWxQ6/AqrmmO6IaDJDtwGui4EuIcICCroYqxN/F8t0rUf4olW/+nalNwaS3M5zm2MgQGzJFtXQeUHWQhP7NVTcFl9DmgXLQ3aQTnYR/VeNECVN9tVtQr0DTcWOEkHUXB3kHyWIPSO2bAcHUkfyf+wXmj2iTb7lYsQSxn+y70WMpgB0ACA3RYsQHZTHeiw+E7f8AFVHaVg7wCBEC3ssWIH8ewCkwACLW2+JaYwfu+g1P1WLEC+HFnJ0DxH0WLEDeHaMumw+qHUHgb97rFiBWs0ZRbf8AIpWq2x9VixAtSpjvW2G+3Qqr4I0DEvAEXP1W1iDqAwToETIOQWliA9Bo5KUfVYsQAcwZtAhhgnQLFiAVdtilsg5D7C0sQCLRGiKx5aAWkjyt1+oB9FixAJlZwHxG0Rc22t6AD0CMzFPj43fCNz5/VYsQTOOqfzvvP4jvBO+5RaGJfHxOvINzoZBHkQB7BYsQOUMW/XO7/wAjtmj2yt/8RyWsZiXZj4nW0ueWb6381tYgnTuJN9fqsWLEH//Z"/>
          <p:cNvSpPr>
            <a:spLocks noChangeAspect="1" noChangeArrowheads="1"/>
          </p:cNvSpPr>
          <p:nvPr/>
        </p:nvSpPr>
        <p:spPr bwMode="auto">
          <a:xfrm>
            <a:off x="76200" y="-8842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" name="왼쪽으로 구부러진 화살표 12"/>
          <p:cNvSpPr/>
          <p:nvPr/>
        </p:nvSpPr>
        <p:spPr bwMode="auto">
          <a:xfrm>
            <a:off x="5892061" y="4446689"/>
            <a:ext cx="733425" cy="1345350"/>
          </a:xfrm>
          <a:prstGeom prst="curvedLeftArrow">
            <a:avLst/>
          </a:prstGeom>
          <a:solidFill>
            <a:srgbClr val="FFFF00"/>
          </a:solidFill>
          <a:ln w="9525" cap="flat" cmpd="sng" algn="ctr">
            <a:solidFill>
              <a:srgbClr val="0000CC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ko-KR" altLang="en-US" smtClean="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60732" y="1481339"/>
            <a:ext cx="6266153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Efficient for Delivering Much Information</a:t>
            </a:r>
          </a:p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Ideal for Mass Education &amp; Lecturing</a:t>
            </a:r>
            <a:endParaRPr lang="en-US" sz="24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타원 21"/>
          <p:cNvSpPr/>
          <p:nvPr/>
        </p:nvSpPr>
        <p:spPr bwMode="auto">
          <a:xfrm>
            <a:off x="1156714" y="32538"/>
            <a:ext cx="6998773" cy="1281356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dirty="0" smtClean="0">
                <a:latin typeface="+mn-lt"/>
                <a:ea typeface="맑은 고딕" pitchFamily="50" charset="-127"/>
              </a:rPr>
              <a:t>PowerPoint</a:t>
            </a:r>
            <a:endParaRPr kumimoji="0" lang="ko-KR" altLang="en-US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74" y="3586887"/>
            <a:ext cx="3446102" cy="2147746"/>
          </a:xfrm>
          <a:prstGeom prst="rect">
            <a:avLst/>
          </a:prstGeom>
        </p:spPr>
      </p:pic>
      <p:sp>
        <p:nvSpPr>
          <p:cNvPr id="24" name="타원 23"/>
          <p:cNvSpPr/>
          <p:nvPr/>
        </p:nvSpPr>
        <p:spPr bwMode="auto">
          <a:xfrm>
            <a:off x="61621" y="2344150"/>
            <a:ext cx="3612492" cy="1186057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2800" b="1" dirty="0" smtClean="0">
                <a:latin typeface="+mn-lt"/>
                <a:ea typeface="맑은 고딕" pitchFamily="50" charset="-127"/>
              </a:rPr>
              <a:t>Overhead Projector</a:t>
            </a:r>
            <a:endParaRPr kumimoji="0" lang="ko-KR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402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6</a:t>
            </a:fld>
            <a:endParaRPr lang="en-US" altLang="ko-KR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999693"/>
            <a:ext cx="5904656" cy="4428493"/>
          </a:xfrm>
          <a:prstGeom prst="rect">
            <a:avLst/>
          </a:prstGeom>
        </p:spPr>
      </p:pic>
      <p:sp>
        <p:nvSpPr>
          <p:cNvPr id="6" name="타원 5"/>
          <p:cNvSpPr/>
          <p:nvPr/>
        </p:nvSpPr>
        <p:spPr bwMode="auto">
          <a:xfrm>
            <a:off x="107504" y="32538"/>
            <a:ext cx="8856984" cy="1668270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4800" b="1" smtClean="0">
                <a:latin typeface="+mn-lt"/>
                <a:ea typeface="맑은 고딕" pitchFamily="50" charset="-127"/>
              </a:rPr>
              <a:t>Class Hours/Schedules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4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School System</a:t>
            </a:r>
            <a:endParaRPr kumimoji="0" lang="ko-KR" altLang="en-US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28184" y="2420888"/>
            <a:ext cx="297228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2400" b="1" smtClean="0">
                <a:solidFill>
                  <a:srgbClr val="0000CC"/>
                </a:solidFill>
              </a:rPr>
              <a:t>50 min class,</a:t>
            </a:r>
          </a:p>
          <a:p>
            <a:pPr algn="l"/>
            <a:r>
              <a:rPr lang="en-US" altLang="ko-KR" sz="2400" b="1" smtClean="0">
                <a:solidFill>
                  <a:srgbClr val="0000CC"/>
                </a:solidFill>
              </a:rPr>
              <a:t>10 min break,</a:t>
            </a:r>
          </a:p>
          <a:p>
            <a:pPr algn="l"/>
            <a:r>
              <a:rPr lang="en-US" altLang="ko-KR" sz="2400" b="1" smtClean="0">
                <a:solidFill>
                  <a:srgbClr val="0000CC"/>
                </a:solidFill>
              </a:rPr>
              <a:t>weekly schedule,</a:t>
            </a:r>
          </a:p>
          <a:p>
            <a:pPr algn="l"/>
            <a:r>
              <a:rPr lang="en-US" altLang="ko-KR" sz="2400" b="1" smtClean="0">
                <a:solidFill>
                  <a:srgbClr val="0000CC"/>
                </a:solidFill>
              </a:rPr>
              <a:t>semester,</a:t>
            </a:r>
          </a:p>
          <a:p>
            <a:pPr algn="l"/>
            <a:r>
              <a:rPr lang="en-US" altLang="ko-KR" sz="2400" b="1" smtClean="0">
                <a:solidFill>
                  <a:srgbClr val="0000CC"/>
                </a:solidFill>
              </a:rPr>
              <a:t>elementary/middle/</a:t>
            </a:r>
          </a:p>
          <a:p>
            <a:pPr algn="l"/>
            <a:r>
              <a:rPr lang="en-US" altLang="ko-KR" sz="2400" b="1" smtClean="0">
                <a:solidFill>
                  <a:srgbClr val="0000CC"/>
                </a:solidFill>
              </a:rPr>
              <a:t>high,</a:t>
            </a:r>
          </a:p>
          <a:p>
            <a:pPr algn="l"/>
            <a:r>
              <a:rPr lang="en-US" altLang="ko-KR" sz="2400" b="1" smtClean="0">
                <a:solidFill>
                  <a:srgbClr val="0000CC"/>
                </a:solidFill>
              </a:rPr>
              <a:t>…</a:t>
            </a:r>
            <a:endParaRPr lang="ko-KR" altLang="en-US" sz="2400" b="1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67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7</a:t>
            </a:fld>
            <a:endParaRPr lang="en-US" altLang="ko-KR" dirty="0"/>
          </a:p>
        </p:txBody>
      </p:sp>
      <p:sp>
        <p:nvSpPr>
          <p:cNvPr id="5" name="타원 4"/>
          <p:cNvSpPr/>
          <p:nvPr/>
        </p:nvSpPr>
        <p:spPr bwMode="auto">
          <a:xfrm>
            <a:off x="179512" y="260648"/>
            <a:ext cx="8712968" cy="1800200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smtClean="0">
                <a:latin typeface="+mn-lt"/>
                <a:ea typeface="맑은 고딕" pitchFamily="50" charset="-127"/>
              </a:rPr>
              <a:t>All they are for</a:t>
            </a:r>
            <a:r>
              <a:rPr lang="ko-KR" altLang="en-US" sz="6000" b="1">
                <a:latin typeface="+mn-lt"/>
                <a:ea typeface="맑은 고딕" pitchFamily="50" charset="-127"/>
              </a:rPr>
              <a:t> </a:t>
            </a:r>
            <a:r>
              <a:rPr lang="en-US" altLang="ko-KR" sz="6000" b="1" smtClean="0">
                <a:latin typeface="+mn-lt"/>
                <a:ea typeface="맑은 고딕" pitchFamily="50" charset="-127"/>
              </a:rPr>
              <a:t>???</a:t>
            </a:r>
          </a:p>
        </p:txBody>
      </p:sp>
      <p:sp>
        <p:nvSpPr>
          <p:cNvPr id="6" name="타원 5"/>
          <p:cNvSpPr/>
          <p:nvPr/>
        </p:nvSpPr>
        <p:spPr bwMode="auto">
          <a:xfrm>
            <a:off x="179512" y="2276872"/>
            <a:ext cx="8712968" cy="1800200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smtClean="0">
                <a:latin typeface="+mn-lt"/>
                <a:ea typeface="맑은 고딕" pitchFamily="50" charset="-127"/>
              </a:rPr>
              <a:t>Mass Education</a:t>
            </a:r>
          </a:p>
          <a:p>
            <a:pPr marL="571500" marR="0" indent="-5715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n-US" altLang="ko-KR" sz="3600" b="1" smtClean="0">
                <a:latin typeface="+mn-lt"/>
                <a:ea typeface="맑은 고딕" pitchFamily="50" charset="-127"/>
              </a:rPr>
              <a:t>Educate nation</a:t>
            </a:r>
          </a:p>
        </p:txBody>
      </p:sp>
      <p:sp>
        <p:nvSpPr>
          <p:cNvPr id="7" name="타원 6"/>
          <p:cNvSpPr/>
          <p:nvPr/>
        </p:nvSpPr>
        <p:spPr bwMode="auto">
          <a:xfrm>
            <a:off x="179512" y="4401108"/>
            <a:ext cx="8712968" cy="1800200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Lecturing</a:t>
            </a:r>
            <a:r>
              <a:rPr lang="en-US" altLang="ko-KR" sz="6000" b="1" smtClean="0">
                <a:latin typeface="+mn-lt"/>
                <a:ea typeface="맑은 고딕" pitchFamily="50" charset="-127"/>
              </a:rPr>
              <a:t>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smtClean="0">
                <a:latin typeface="+mn-lt"/>
                <a:ea typeface="맑은 고딕" pitchFamily="50" charset="-127"/>
              </a:rPr>
              <a:t>Standardization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96400" y="4008258"/>
            <a:ext cx="31069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400" b="1">
                <a:solidFill>
                  <a:srgbClr val="FF0000"/>
                </a:solidFill>
                <a:ea typeface="맑은 고딕" pitchFamily="50" charset="-127"/>
              </a:rPr>
              <a:t>cf. Mass </a:t>
            </a:r>
            <a:r>
              <a:rPr lang="en-US" altLang="ko-KR" sz="2400" b="1" smtClean="0">
                <a:solidFill>
                  <a:srgbClr val="FF0000"/>
                </a:solidFill>
                <a:ea typeface="맑은 고딕" pitchFamily="50" charset="-127"/>
              </a:rPr>
              <a:t>Production</a:t>
            </a:r>
            <a:endParaRPr lang="en-US" altLang="ko-KR" sz="2400" b="1">
              <a:solidFill>
                <a:srgbClr val="FF0000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126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8</a:t>
            </a:fld>
            <a:endParaRPr lang="en-US" altLang="ko-KR" dirty="0"/>
          </a:p>
        </p:txBody>
      </p:sp>
      <p:sp>
        <p:nvSpPr>
          <p:cNvPr id="5" name="타원 4"/>
          <p:cNvSpPr/>
          <p:nvPr/>
        </p:nvSpPr>
        <p:spPr bwMode="auto">
          <a:xfrm>
            <a:off x="179512" y="260648"/>
            <a:ext cx="8712968" cy="2232248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dirty="0" smtClean="0">
                <a:latin typeface="+mn-lt"/>
                <a:ea typeface="맑은 고딕" pitchFamily="50" charset="-127"/>
              </a:rPr>
              <a:t>Who initiated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dirty="0" smtClean="0">
                <a:latin typeface="+mn-lt"/>
                <a:ea typeface="맑은 고딕" pitchFamily="50" charset="-127"/>
              </a:rPr>
              <a:t>Mass Education</a:t>
            </a:r>
          </a:p>
        </p:txBody>
      </p:sp>
      <p:sp>
        <p:nvSpPr>
          <p:cNvPr id="6" name="타원 5"/>
          <p:cNvSpPr/>
          <p:nvPr/>
        </p:nvSpPr>
        <p:spPr bwMode="auto">
          <a:xfrm>
            <a:off x="143995" y="2924944"/>
            <a:ext cx="8712968" cy="3024336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dirty="0" smtClean="0">
                <a:latin typeface="+mn-lt"/>
                <a:ea typeface="맑은 고딕" pitchFamily="50" charset="-127"/>
              </a:rPr>
              <a:t>Prussia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dirty="0" smtClean="0">
                <a:latin typeface="+mn-lt"/>
                <a:ea typeface="맑은 고딕" pitchFamily="50" charset="-127"/>
              </a:rPr>
              <a:t>19th</a:t>
            </a:r>
            <a:endParaRPr lang="en-US" altLang="ko-KR" sz="3600" b="1" dirty="0" smtClean="0">
              <a:latin typeface="+mn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448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inqaahe.org/admin/files/assets/subsites/1/beelden/thumbs/foto_1307350808_thumb23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56992"/>
            <a:ext cx="2762218" cy="3682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457200" y="188640"/>
            <a:ext cx="82296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fontAlgn="auto" latinLnBrk="1">
              <a:spcAft>
                <a:spcPts val="0"/>
              </a:spcAft>
              <a:defRPr/>
            </a:pPr>
            <a:endParaRPr lang="en-US" sz="44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1021523" y="305272"/>
            <a:ext cx="7100954" cy="3051720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96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Quality</a:t>
            </a:r>
            <a:endParaRPr lang="ko-KR" altLang="en-US" sz="9600" b="1" dirty="0" smtClean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031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latin typeface="+mn-lt"/>
              </a:rPr>
              <a:pPr/>
              <a:t>10</a:t>
            </a:fld>
            <a:endParaRPr lang="en-US" altLang="ko-KR" dirty="0">
              <a:latin typeface="+mn-lt"/>
            </a:endParaRPr>
          </a:p>
        </p:txBody>
      </p:sp>
      <p:pic>
        <p:nvPicPr>
          <p:cNvPr id="1026" name="Picture 2" descr="File:Math lecture at TK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12022" y="110434"/>
            <a:ext cx="33393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4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Lecturing</a:t>
            </a:r>
            <a:endParaRPr lang="ko-KR" altLang="en-US" sz="5400" b="1" dirty="0">
              <a:solidFill>
                <a:srgbClr val="0000CC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3497" y="1052736"/>
            <a:ext cx="752077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One-Way Information Transfer</a:t>
            </a:r>
            <a:endParaRPr lang="ko-KR" altLang="en-US" sz="4000" b="1" dirty="0">
              <a:solidFill>
                <a:srgbClr val="FF0000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3497" y="1988840"/>
            <a:ext cx="477406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Limited Interaction</a:t>
            </a:r>
            <a:endParaRPr lang="ko-KR" altLang="en-US" sz="4000" b="1" dirty="0">
              <a:solidFill>
                <a:srgbClr val="FF0000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3497" y="2852936"/>
            <a:ext cx="209544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Passive</a:t>
            </a:r>
            <a:endParaRPr lang="ko-KR" altLang="en-US" sz="4000" b="1" dirty="0">
              <a:solidFill>
                <a:srgbClr val="FF0000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10069" y="3740888"/>
            <a:ext cx="417774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Lecturer-Centric</a:t>
            </a:r>
            <a:endParaRPr lang="ko-KR" altLang="en-US" sz="4000" b="1" dirty="0">
              <a:solidFill>
                <a:srgbClr val="FF0000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03792" y="4647992"/>
            <a:ext cx="201106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Vertical</a:t>
            </a:r>
            <a:endParaRPr lang="ko-KR" altLang="en-US" sz="4000" b="1" dirty="0">
              <a:solidFill>
                <a:srgbClr val="FF0000"/>
              </a:solidFill>
              <a:latin typeface="+mn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994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579296" cy="838200"/>
          </a:xfrm>
        </p:spPr>
        <p:txBody>
          <a:bodyPr/>
          <a:lstStyle/>
          <a:p>
            <a:r>
              <a:rPr lang="en-US" altLang="ko-KR" dirty="0" smtClean="0"/>
              <a:t>What are the most helpful for your study?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087512"/>
            <a:ext cx="8229600" cy="1224136"/>
          </a:xfrm>
        </p:spPr>
        <p:txBody>
          <a:bodyPr/>
          <a:lstStyle/>
          <a:p>
            <a:r>
              <a:rPr lang="en-US" altLang="ko-KR" dirty="0" smtClean="0"/>
              <a:t>A survey for students in a “tutoring” class for a basic compulsory course (lecturing)</a:t>
            </a:r>
          </a:p>
          <a:p>
            <a:pPr lvl="1"/>
            <a:r>
              <a:rPr lang="en-US" altLang="ko-KR" b="1" dirty="0" smtClean="0">
                <a:solidFill>
                  <a:srgbClr val="0000CC"/>
                </a:solidFill>
              </a:rPr>
              <a:t>Nov. 9, 2012, KAIST</a:t>
            </a:r>
            <a:endParaRPr lang="ko-KR" altLang="en-US" b="1" dirty="0">
              <a:solidFill>
                <a:srgbClr val="0000CC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11</a:t>
            </a:fld>
            <a:endParaRPr lang="en-US" altLang="ko-KR" dirty="0"/>
          </a:p>
        </p:txBody>
      </p:sp>
      <p:sp>
        <p:nvSpPr>
          <p:cNvPr id="7" name="직사각형 6"/>
          <p:cNvSpPr/>
          <p:nvPr/>
        </p:nvSpPr>
        <p:spPr bwMode="auto">
          <a:xfrm>
            <a:off x="11052720" y="980728"/>
            <a:ext cx="914400" cy="9144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1373775" y="2283494"/>
            <a:ext cx="7204301" cy="4409349"/>
            <a:chOff x="1373775" y="2283494"/>
            <a:chExt cx="7204301" cy="440934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60000">
              <a:off x="2032217" y="2348599"/>
              <a:ext cx="5598644" cy="4344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7572673" y="4116976"/>
              <a:ext cx="1005403" cy="584775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3200" b="1" dirty="0" smtClean="0">
                  <a:solidFill>
                    <a:srgbClr val="FF0000"/>
                  </a:solidFill>
                </a:rPr>
                <a:t>10%</a:t>
              </a:r>
              <a:endParaRPr lang="ko-KR" alt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1805465" y="2283494"/>
              <a:ext cx="5862879" cy="408846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1805465" y="2780928"/>
              <a:ext cx="1254367" cy="3672408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" name="오른쪽 화살표 4"/>
            <p:cNvSpPr/>
            <p:nvPr/>
          </p:nvSpPr>
          <p:spPr bwMode="auto">
            <a:xfrm>
              <a:off x="2675719" y="4095781"/>
              <a:ext cx="368435" cy="504056"/>
            </a:xfrm>
            <a:prstGeom prst="rightArrow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418838" y="4139507"/>
              <a:ext cx="1236236" cy="369332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solidFill>
                    <a:srgbClr val="FF0000"/>
                  </a:solidFill>
                </a:rPr>
                <a:t>Lecturing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73775" y="4520721"/>
              <a:ext cx="18774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0000CC"/>
                  </a:solidFill>
                </a:rPr>
                <a:t>Books in Korean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373775" y="3303421"/>
              <a:ext cx="12234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0000CC"/>
                  </a:solidFill>
                </a:rPr>
                <a:t>Textbooks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373775" y="3726449"/>
              <a:ext cx="14798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0000CC"/>
                  </a:solidFill>
                </a:rPr>
                <a:t>Group Study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373775" y="2934089"/>
              <a:ext cx="1838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0000CC"/>
                  </a:solidFill>
                </a:rPr>
                <a:t>Solving Quizzes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73775" y="4890053"/>
              <a:ext cx="10224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0000CC"/>
                  </a:solidFill>
                </a:rPr>
                <a:t>Tutoring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73775" y="5259385"/>
              <a:ext cx="1210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0000CC"/>
                  </a:solidFill>
                </a:rPr>
                <a:t>Recitation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373775" y="5628717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0000CC"/>
                  </a:solidFill>
                </a:rPr>
                <a:t>Others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 bwMode="auto">
            <a:xfrm>
              <a:off x="2036956" y="6384061"/>
              <a:ext cx="5535717" cy="256220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" name="직사각형 19"/>
            <p:cNvSpPr/>
            <p:nvPr/>
          </p:nvSpPr>
          <p:spPr bwMode="auto">
            <a:xfrm>
              <a:off x="1816606" y="2524708"/>
              <a:ext cx="5535717" cy="256220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" name="직사각형 20"/>
            <p:cNvSpPr/>
            <p:nvPr/>
          </p:nvSpPr>
          <p:spPr bwMode="auto">
            <a:xfrm>
              <a:off x="7185455" y="2797776"/>
              <a:ext cx="311163" cy="3672408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044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smtClean="0">
                <a:solidFill>
                  <a:schemeClr val="bg2"/>
                </a:solidFill>
                <a:latin typeface="+mn-lt"/>
              </a:rPr>
              <a:t>Failed Mission of Education?</a:t>
            </a:r>
            <a:endParaRPr lang="ko-KR" altLang="en-US" sz="3200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6F387-82B4-4178-94AD-AA1EBE568191}" type="slidenum">
              <a:rPr lang="en-US" altLang="ko-KR" smtClean="0"/>
              <a:pPr/>
              <a:t>12</a:t>
            </a:fld>
            <a:endParaRPr lang="en-US" altLang="ko-KR"/>
          </a:p>
        </p:txBody>
      </p:sp>
      <p:sp>
        <p:nvSpPr>
          <p:cNvPr id="6" name="직사각형 5"/>
          <p:cNvSpPr/>
          <p:nvPr/>
        </p:nvSpPr>
        <p:spPr>
          <a:xfrm>
            <a:off x="611560" y="1484784"/>
            <a:ext cx="8136904" cy="31085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lvl="1" algn="just"/>
            <a:r>
              <a:rPr lang="en-US" altLang="ko-KR" sz="2800" b="1" dirty="0" smtClean="0">
                <a:solidFill>
                  <a:schemeClr val="bg2"/>
                </a:solidFill>
                <a:latin typeface="+mn-lt"/>
                <a:ea typeface="맑은 고딕" pitchFamily="50" charset="-127"/>
              </a:rPr>
              <a:t>Harvard </a:t>
            </a:r>
            <a:r>
              <a:rPr lang="en-US" altLang="ko-KR" sz="2800" b="1" dirty="0">
                <a:solidFill>
                  <a:schemeClr val="bg2"/>
                </a:solidFill>
                <a:latin typeface="+mn-lt"/>
                <a:ea typeface="맑은 고딕" pitchFamily="50" charset="-127"/>
              </a:rPr>
              <a:t>Conference on Teaching &amp; Learning, Feb. </a:t>
            </a:r>
            <a:r>
              <a:rPr lang="en-US" altLang="ko-KR" sz="2800" b="1" dirty="0" smtClean="0">
                <a:solidFill>
                  <a:schemeClr val="bg2"/>
                </a:solidFill>
                <a:latin typeface="+mn-lt"/>
                <a:ea typeface="맑은 고딕" pitchFamily="50" charset="-127"/>
              </a:rPr>
              <a:t>2012</a:t>
            </a:r>
          </a:p>
          <a:p>
            <a:pPr marL="0" lvl="1" algn="just"/>
            <a:endParaRPr lang="en-US" altLang="ko-KR" sz="2800" b="1" dirty="0" smtClean="0">
              <a:solidFill>
                <a:srgbClr val="0000CC"/>
              </a:solidFill>
              <a:latin typeface="+mn-lt"/>
              <a:ea typeface="맑은 고딕" pitchFamily="50" charset="-127"/>
            </a:endParaRPr>
          </a:p>
          <a:p>
            <a:pPr marL="0" lvl="1" algn="just"/>
            <a:r>
              <a:rPr lang="en-US" altLang="ko-KR" sz="2800" b="1" dirty="0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Failed </a:t>
            </a:r>
            <a:r>
              <a:rPr lang="en-US" altLang="ko-KR" sz="2800" b="1" dirty="0">
                <a:solidFill>
                  <a:srgbClr val="FF0000"/>
                </a:solidFill>
                <a:latin typeface="+mn-lt"/>
                <a:ea typeface="맑은 고딕" pitchFamily="50" charset="-127"/>
              </a:rPr>
              <a:t>mission</a:t>
            </a:r>
            <a:r>
              <a:rPr lang="en-US" altLang="ko-KR" sz="2800" dirty="0">
                <a:solidFill>
                  <a:srgbClr val="FF0000"/>
                </a:solidFill>
                <a:latin typeface="+mn-lt"/>
                <a:ea typeface="맑은 고딕" pitchFamily="50" charset="-127"/>
              </a:rPr>
              <a:t> </a:t>
            </a:r>
            <a:r>
              <a:rPr lang="en-US" altLang="ko-KR" sz="2800" b="1" dirty="0">
                <a:solidFill>
                  <a:schemeClr val="bg2"/>
                </a:solidFill>
                <a:latin typeface="+mn-lt"/>
                <a:ea typeface="맑은 고딕" pitchFamily="50" charset="-127"/>
              </a:rPr>
              <a:t>of understanding genuine</a:t>
            </a:r>
            <a:r>
              <a:rPr lang="ko-KR" altLang="en-US" sz="2800" b="1" dirty="0">
                <a:solidFill>
                  <a:schemeClr val="bg2"/>
                </a:solidFill>
                <a:latin typeface="+mn-lt"/>
                <a:ea typeface="맑은 고딕" pitchFamily="50" charset="-127"/>
              </a:rPr>
              <a:t> </a:t>
            </a:r>
            <a:r>
              <a:rPr lang="en-US" altLang="ko-KR" sz="2800" b="1" dirty="0">
                <a:solidFill>
                  <a:schemeClr val="bg2"/>
                </a:solidFill>
                <a:latin typeface="+mn-lt"/>
                <a:ea typeface="맑은 고딕" pitchFamily="50" charset="-127"/>
              </a:rPr>
              <a:t>meaning of the learned, making questions, deriving knowledge, and applying it and creating new ones in a new </a:t>
            </a:r>
            <a:r>
              <a:rPr lang="en-US" altLang="ko-KR" sz="2800" b="1" dirty="0" smtClean="0">
                <a:solidFill>
                  <a:schemeClr val="bg2"/>
                </a:solidFill>
                <a:latin typeface="+mn-lt"/>
                <a:ea typeface="맑은 고딕" pitchFamily="50" charset="-127"/>
              </a:rPr>
              <a:t>context</a:t>
            </a:r>
            <a:endParaRPr lang="en-US" altLang="ko-KR" sz="2800" b="1" dirty="0">
              <a:solidFill>
                <a:schemeClr val="bg2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11560" y="4869160"/>
            <a:ext cx="8136904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altLang="ko-KR" sz="24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Harvard Univ.: Donation of $40 million for teaching and learning innovation by </a:t>
            </a:r>
            <a:r>
              <a:rPr lang="en-US" altLang="ko-KR" sz="2400" b="1" dirty="0" err="1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Gustave</a:t>
            </a:r>
            <a:r>
              <a:rPr lang="en-US" altLang="ko-KR" sz="24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 </a:t>
            </a:r>
            <a:r>
              <a:rPr lang="en-US" altLang="ko-KR" sz="2400" b="1" dirty="0">
                <a:solidFill>
                  <a:srgbClr val="0000CC"/>
                </a:solidFill>
                <a:latin typeface="+mn-lt"/>
                <a:ea typeface="맑은 고딕" pitchFamily="50" charset="-127"/>
              </a:rPr>
              <a:t>M. and Rita E. </a:t>
            </a:r>
            <a:r>
              <a:rPr lang="en-US" altLang="ko-KR" sz="24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Hauser</a:t>
            </a:r>
            <a:endParaRPr lang="en-US" altLang="ko-KR" sz="2400" b="1" dirty="0">
              <a:solidFill>
                <a:srgbClr val="0000CC"/>
              </a:solidFill>
              <a:latin typeface="+mn-lt"/>
              <a:ea typeface="맑은 고딕" pitchFamily="50" charset="-127"/>
            </a:endParaRPr>
          </a:p>
          <a:p>
            <a:pPr marL="342900" indent="-342900" algn="just">
              <a:buFontTx/>
              <a:buChar char="-"/>
            </a:pPr>
            <a:r>
              <a:rPr lang="en-US" altLang="ko-KR" sz="24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Teaching &amp; learning innovation methods</a:t>
            </a:r>
          </a:p>
          <a:p>
            <a:pPr marL="342900" indent="-342900" algn="just">
              <a:buFontTx/>
              <a:buChar char="-"/>
            </a:pPr>
            <a:r>
              <a:rPr lang="en-US" altLang="ko-KR" sz="24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Classroom Innovation</a:t>
            </a:r>
            <a:endParaRPr lang="en-US" altLang="ko-KR" sz="2400" b="1" dirty="0">
              <a:solidFill>
                <a:srgbClr val="0000CC"/>
              </a:solidFill>
              <a:latin typeface="+mn-lt"/>
              <a:ea typeface="맑은 고딕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0"/>
            <a:ext cx="1475656" cy="15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288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‘</a:t>
            </a:r>
            <a:r>
              <a:rPr lang="en-US" altLang="ko-KR" dirty="0" err="1" smtClean="0"/>
              <a:t>LectureFail</a:t>
            </a:r>
            <a:r>
              <a:rPr lang="en-US" altLang="ko-KR" dirty="0" smtClean="0"/>
              <a:t>’ Project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80520"/>
          </a:xfrm>
        </p:spPr>
        <p:txBody>
          <a:bodyPr/>
          <a:lstStyle/>
          <a:p>
            <a:r>
              <a:rPr lang="en-US" altLang="ko-KR" dirty="0">
                <a:hlinkClick r:id="rId2"/>
              </a:rPr>
              <a:t>http://chronicle.com/article/Lecture-Fail/130085</a:t>
            </a:r>
            <a:r>
              <a:rPr lang="en-US" altLang="ko-KR" dirty="0" smtClean="0">
                <a:hlinkClick r:id="rId2"/>
              </a:rPr>
              <a:t>/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Debate on College Teaching at YouTube</a:t>
            </a:r>
          </a:p>
          <a:p>
            <a:endParaRPr lang="en-US" altLang="ko-KR" dirty="0"/>
          </a:p>
          <a:p>
            <a:r>
              <a:rPr lang="en-US" altLang="ko-KR" dirty="0" smtClean="0"/>
              <a:t>Students</a:t>
            </a:r>
          </a:p>
          <a:p>
            <a:r>
              <a:rPr lang="en-US" altLang="ko-KR" dirty="0" smtClean="0"/>
              <a:t>Professors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13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1760" y="5770621"/>
            <a:ext cx="3345275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PowerPoint Abuse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s://images3-focus-opensocial.googleusercontent.com/gadgets/proxy?url=http://ytimg.googleusercontent.com/vi/jBwiX8EwBGs/hqdefault.jpg&amp;container=focus&amp;gadget=a&amp;rewriteMime=image/*&amp;refresh=31536000&amp;resize_w=497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449535"/>
            <a:ext cx="2448272" cy="183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568" y="3449534"/>
            <a:ext cx="2759543" cy="1832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41778" y="1048750"/>
            <a:ext cx="5317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0000CC"/>
                </a:solidFill>
              </a:rPr>
              <a:t>Chronicle</a:t>
            </a:r>
            <a:r>
              <a:rPr lang="ko-KR" altLang="en-US" sz="2800" b="1" dirty="0" smtClean="0">
                <a:solidFill>
                  <a:srgbClr val="0000CC"/>
                </a:solidFill>
              </a:rPr>
              <a:t> </a:t>
            </a:r>
            <a:r>
              <a:rPr lang="en-US" altLang="ko-KR" sz="2800" b="1" dirty="0" smtClean="0">
                <a:solidFill>
                  <a:srgbClr val="0000CC"/>
                </a:solidFill>
              </a:rPr>
              <a:t>of Higher Education</a:t>
            </a:r>
            <a:endParaRPr lang="ko-KR" altLang="en-US" sz="28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53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14</a:t>
            </a:fld>
            <a:endParaRPr lang="en-US" altLang="ko-KR" dirty="0"/>
          </a:p>
        </p:txBody>
      </p:sp>
      <p:sp>
        <p:nvSpPr>
          <p:cNvPr id="5" name="타원 4"/>
          <p:cNvSpPr/>
          <p:nvPr/>
        </p:nvSpPr>
        <p:spPr bwMode="auto">
          <a:xfrm>
            <a:off x="309752" y="2636912"/>
            <a:ext cx="8352928" cy="2016224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smtClean="0">
                <a:latin typeface="+mn-lt"/>
                <a:ea typeface="맑은 고딕" pitchFamily="50" charset="-127"/>
              </a:rPr>
              <a:t>e-Learning</a:t>
            </a:r>
            <a:endParaRPr kumimoji="0" lang="ko-KR" altLang="en-US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6" name="타원 5"/>
          <p:cNvSpPr/>
          <p:nvPr/>
        </p:nvSpPr>
        <p:spPr bwMode="auto">
          <a:xfrm>
            <a:off x="223968" y="299341"/>
            <a:ext cx="8524496" cy="201622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6000" b="1" i="0" u="none" strike="noStrike" cap="none" normalizeH="0" baseline="0" smtClean="0">
                <a:ln>
                  <a:noFill/>
                </a:ln>
                <a:solidFill>
                  <a:srgbClr val="0000CC"/>
                </a:solidFill>
                <a:effectLst/>
                <a:latin typeface="+mn-lt"/>
                <a:ea typeface="맑은 고딕" pitchFamily="50" charset="-127"/>
              </a:rPr>
              <a:t>Another Invention?</a:t>
            </a:r>
            <a:endParaRPr kumimoji="0" lang="ko-KR" altLang="en-US" sz="6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395536" y="4819604"/>
            <a:ext cx="8352928" cy="2016224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smtClean="0">
                <a:latin typeface="+mn-lt"/>
                <a:ea typeface="맑은 고딕" pitchFamily="50" charset="-127"/>
              </a:rPr>
              <a:t>MOOC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(Massive Open Online Course)</a:t>
            </a:r>
            <a:endParaRPr kumimoji="0" lang="ko-KR" alt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9323" y="5777613"/>
            <a:ext cx="857894" cy="64259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379" y="4834269"/>
            <a:ext cx="1643781" cy="87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06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15</a:t>
            </a:fld>
            <a:endParaRPr lang="en-US" altLang="ko-KR" dirty="0"/>
          </a:p>
        </p:txBody>
      </p:sp>
      <p:sp>
        <p:nvSpPr>
          <p:cNvPr id="5" name="타원 4"/>
          <p:cNvSpPr/>
          <p:nvPr/>
        </p:nvSpPr>
        <p:spPr bwMode="auto">
          <a:xfrm>
            <a:off x="324010" y="476672"/>
            <a:ext cx="8352928" cy="273630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6000" b="1">
                <a:solidFill>
                  <a:srgbClr val="0000CC"/>
                </a:solidFill>
                <a:latin typeface="+mn-lt"/>
                <a:ea typeface="맑은 고딕" pitchFamily="50" charset="-127"/>
              </a:rPr>
              <a:t>All they are for ???</a:t>
            </a:r>
          </a:p>
        </p:txBody>
      </p:sp>
      <p:sp>
        <p:nvSpPr>
          <p:cNvPr id="6" name="타원 5"/>
          <p:cNvSpPr/>
          <p:nvPr/>
        </p:nvSpPr>
        <p:spPr bwMode="auto">
          <a:xfrm>
            <a:off x="467544" y="3789040"/>
            <a:ext cx="8352928" cy="2708371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6000" b="1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“Lecturing”</a:t>
            </a:r>
            <a:endParaRPr kumimoji="0" lang="ko-KR" altLang="en-US" sz="6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100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037908" y="6560790"/>
            <a:ext cx="2133600" cy="310484"/>
          </a:xfrm>
        </p:spPr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16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2" name="타원 1"/>
          <p:cNvSpPr/>
          <p:nvPr/>
        </p:nvSpPr>
        <p:spPr bwMode="auto">
          <a:xfrm>
            <a:off x="179512" y="871414"/>
            <a:ext cx="6264697" cy="5653930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ko-KR" altLang="en-US" smtClean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6851" y="1124744"/>
            <a:ext cx="28464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altLang="ko-KR" sz="48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Teaching</a:t>
            </a:r>
            <a:endParaRPr lang="ko-KR" altLang="en-US" sz="4800" b="1" dirty="0">
              <a:solidFill>
                <a:srgbClr val="0000CC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90027" y="1071716"/>
            <a:ext cx="27879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altLang="ko-KR" sz="48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Learning</a:t>
            </a:r>
            <a:endParaRPr lang="ko-KR" altLang="en-US" sz="4800" b="1" dirty="0">
              <a:solidFill>
                <a:srgbClr val="0000CC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8" name="타원 7"/>
          <p:cNvSpPr/>
          <p:nvPr/>
        </p:nvSpPr>
        <p:spPr bwMode="auto">
          <a:xfrm>
            <a:off x="951331" y="4005064"/>
            <a:ext cx="3860786" cy="2258938"/>
          </a:xfrm>
          <a:prstGeom prst="ellipse">
            <a:avLst/>
          </a:prstGeom>
          <a:solidFill>
            <a:srgbClr val="FFCC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ko-KR" altLang="en-US" smtClea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64816" y="4459326"/>
            <a:ext cx="29931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altLang="ko-KR" sz="48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Lecturing</a:t>
            </a:r>
            <a:endParaRPr lang="ko-KR" altLang="en-US" sz="4800" b="1" dirty="0">
              <a:solidFill>
                <a:srgbClr val="0000CC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3" name="왼쪽/오른쪽 화살표 2"/>
          <p:cNvSpPr/>
          <p:nvPr/>
        </p:nvSpPr>
        <p:spPr bwMode="auto">
          <a:xfrm>
            <a:off x="3537168" y="620688"/>
            <a:ext cx="2141626" cy="725736"/>
          </a:xfrm>
          <a:prstGeom prst="leftRightArrow">
            <a:avLst/>
          </a:prstGeom>
          <a:solidFill>
            <a:srgbClr val="00B0F0"/>
          </a:solidFill>
          <a:ln w="9525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ko-KR" altLang="en-US" smtClean="0">
              <a:solidFill>
                <a:prstClr val="white"/>
              </a:solidFill>
            </a:endParaRPr>
          </a:p>
        </p:txBody>
      </p:sp>
      <p:sp>
        <p:nvSpPr>
          <p:cNvPr id="10" name="왼쪽/오른쪽 화살표 9"/>
          <p:cNvSpPr/>
          <p:nvPr/>
        </p:nvSpPr>
        <p:spPr bwMode="auto">
          <a:xfrm rot="19100168">
            <a:off x="3316300" y="3400380"/>
            <a:ext cx="1315047" cy="595998"/>
          </a:xfrm>
          <a:prstGeom prst="leftRightArrow">
            <a:avLst/>
          </a:prstGeom>
          <a:solidFill>
            <a:srgbClr val="00B0F0"/>
          </a:solidFill>
          <a:ln w="9525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ko-KR" altLang="en-US" smtClea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6" name="타원 5"/>
          <p:cNvSpPr/>
          <p:nvPr/>
        </p:nvSpPr>
        <p:spPr bwMode="auto">
          <a:xfrm>
            <a:off x="2700038" y="906860"/>
            <a:ext cx="6264697" cy="5653930"/>
          </a:xfrm>
          <a:prstGeom prst="ellipse">
            <a:avLst/>
          </a:prstGeom>
          <a:solidFill>
            <a:srgbClr val="0000CC">
              <a:alpha val="20000"/>
            </a:srgbClr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ko-KR" altLang="en-US" smtClean="0">
              <a:solidFill>
                <a:prstClr val="white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05264"/>
            <a:ext cx="1407137" cy="1055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879014" y="2509762"/>
            <a:ext cx="6543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b="1" dirty="0" smtClean="0">
                <a:solidFill>
                  <a:srgbClr val="FF0000"/>
                </a:solidFill>
                <a:latin typeface="+mn-lt"/>
              </a:rPr>
              <a:t>?</a:t>
            </a:r>
            <a:endParaRPr lang="ko-KR" altLang="en-US" sz="6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39892" y="2484140"/>
            <a:ext cx="6543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b="1" dirty="0" smtClean="0">
                <a:solidFill>
                  <a:srgbClr val="FF0000"/>
                </a:solidFill>
                <a:latin typeface="+mn-lt"/>
              </a:rPr>
              <a:t>?</a:t>
            </a:r>
            <a:endParaRPr lang="ko-KR" altLang="en-US" sz="6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57771" y="2492896"/>
            <a:ext cx="6543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b="1" dirty="0" smtClean="0">
                <a:solidFill>
                  <a:srgbClr val="FF0000"/>
                </a:solidFill>
                <a:latin typeface="+mn-lt"/>
              </a:rPr>
              <a:t>?</a:t>
            </a:r>
            <a:endParaRPr lang="ko-KR" altLang="en-US" sz="60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2135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7" grpId="0"/>
      <p:bldP spid="3" grpId="0" animBg="1"/>
      <p:bldP spid="10" grpId="0" animBg="1"/>
      <p:bldP spid="6" grpId="0" animBg="1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90724" y="6285971"/>
            <a:ext cx="2217780" cy="435504"/>
          </a:xfrm>
        </p:spPr>
        <p:txBody>
          <a:bodyPr/>
          <a:lstStyle/>
          <a:p>
            <a:fld id="{CE240C14-0811-4DF5-9A56-07920DD6E5D4}" type="slidenum">
              <a:rPr lang="en-US" altLang="ko-KR" sz="1200" smtClean="0"/>
              <a:pPr/>
              <a:t>17</a:t>
            </a:fld>
            <a:endParaRPr lang="en-US" altLang="ko-KR" sz="1200" dirty="0"/>
          </a:p>
        </p:txBody>
      </p:sp>
      <p:sp>
        <p:nvSpPr>
          <p:cNvPr id="5" name="타원 4"/>
          <p:cNvSpPr/>
          <p:nvPr/>
        </p:nvSpPr>
        <p:spPr bwMode="auto">
          <a:xfrm>
            <a:off x="273748" y="4763837"/>
            <a:ext cx="3794196" cy="2016224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Personalized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Learning</a:t>
            </a:r>
            <a:endParaRPr kumimoji="0" lang="ko-KR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6" name="슬라이드 번호 개체 틀 3"/>
          <p:cNvSpPr txBox="1">
            <a:spLocks/>
          </p:cNvSpPr>
          <p:nvPr/>
        </p:nvSpPr>
        <p:spPr bwMode="black">
          <a:xfrm>
            <a:off x="7010400" y="645333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CE240C14-0811-4DF5-9A56-07920DD6E5D4}" type="slidenum">
              <a:rPr lang="en-US" altLang="ko-KR" smtClean="0">
                <a:solidFill>
                  <a:schemeClr val="bg2"/>
                </a:solidFill>
              </a:rPr>
              <a:pPr/>
              <a:t>17</a:t>
            </a:fld>
            <a:endParaRPr lang="en-US" altLang="ko-KR" dirty="0">
              <a:solidFill>
                <a:schemeClr val="bg2"/>
              </a:solidFill>
            </a:endParaRPr>
          </a:p>
        </p:txBody>
      </p:sp>
      <p:sp>
        <p:nvSpPr>
          <p:cNvPr id="8" name="타원 7"/>
          <p:cNvSpPr/>
          <p:nvPr/>
        </p:nvSpPr>
        <p:spPr bwMode="auto">
          <a:xfrm>
            <a:off x="5328765" y="4782344"/>
            <a:ext cx="3567633" cy="2016224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Collaborative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Learning</a:t>
            </a:r>
            <a:endParaRPr kumimoji="0" lang="ko-KR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223968" y="299341"/>
            <a:ext cx="3794196" cy="201622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+mn-lt"/>
                <a:ea typeface="맑은 고딕" pitchFamily="50" charset="-127"/>
              </a:rPr>
              <a:t>Active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+mn-lt"/>
                <a:ea typeface="맑은 고딕" pitchFamily="50" charset="-127"/>
              </a:rPr>
              <a:t>Learning</a:t>
            </a:r>
            <a:endParaRPr kumimoji="0" lang="ko-KR" altLang="en-US" sz="36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273748" y="2531589"/>
            <a:ext cx="3794196" cy="2016224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Blended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맑은 고딕" pitchFamily="50" charset="-127"/>
              </a:rPr>
              <a:t>Learning</a:t>
            </a:r>
            <a:endParaRPr kumimoji="0" lang="ko-KR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5075768" y="260648"/>
            <a:ext cx="3794196" cy="201622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6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Problem-Based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6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Learning</a:t>
            </a:r>
            <a:endParaRPr kumimoji="0" lang="ko-KR" altLang="en-US" sz="36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2908987" y="1480764"/>
            <a:ext cx="3794196" cy="201622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6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Outcome-Based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600" b="1" dirty="0" smtClean="0">
                <a:solidFill>
                  <a:srgbClr val="0000CC"/>
                </a:solidFill>
                <a:latin typeface="+mn-lt"/>
                <a:ea typeface="맑은 고딕" pitchFamily="50" charset="-127"/>
              </a:rPr>
              <a:t>Education</a:t>
            </a:r>
            <a:endParaRPr kumimoji="0" lang="ko-KR" altLang="en-US" sz="36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2915816" y="3645024"/>
            <a:ext cx="3456384" cy="173613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+mn-lt"/>
                <a:ea typeface="맑은 고딕" pitchFamily="50" charset="-127"/>
              </a:rPr>
              <a:t>e-Learning</a:t>
            </a:r>
            <a:endParaRPr kumimoji="0" lang="ko-KR" altLang="en-US" sz="36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+mn-lt"/>
              <a:ea typeface="맑은 고딕" pitchFamily="50" charset="-127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5372184" y="2711373"/>
            <a:ext cx="3794196" cy="2016224"/>
          </a:xfrm>
          <a:prstGeom prst="ellipse">
            <a:avLst/>
          </a:prstGeom>
          <a:solidFill>
            <a:srgbClr val="00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600" b="1" dirty="0" smtClean="0">
                <a:solidFill>
                  <a:srgbClr val="FF0000"/>
                </a:solidFill>
                <a:latin typeface="+mn-lt"/>
                <a:ea typeface="맑은 고딕" pitchFamily="50" charset="-127"/>
              </a:rPr>
              <a:t>Flipped/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맑은 고딕" pitchFamily="50" charset="-127"/>
              </a:rPr>
              <a:t>Inverted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맑은 고딕" pitchFamily="50" charset="-127"/>
              </a:rPr>
              <a:t>Learning</a:t>
            </a:r>
            <a:endParaRPr kumimoji="0" lang="ko-KR" altLang="en-US" sz="3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879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037908" y="6560790"/>
            <a:ext cx="2133600" cy="310484"/>
          </a:xfrm>
        </p:spPr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18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594" y="332656"/>
            <a:ext cx="7992888" cy="2123658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Why not so successful for replacing or improving lecturing?</a:t>
            </a:r>
            <a:endParaRPr lang="en-US" sz="4400" b="1" dirty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7349" y="2636912"/>
            <a:ext cx="7992888" cy="144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Because most class hours are consumed for lecturing.</a:t>
            </a:r>
            <a:endParaRPr lang="en-US" sz="4400" b="1" dirty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4221088"/>
            <a:ext cx="79914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Lecturing is the most </a:t>
            </a:r>
            <a:r>
              <a:rPr lang="en-US" sz="3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convenient</a:t>
            </a:r>
            <a:r>
              <a:rPr lang="en-US" sz="3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for professors.</a:t>
            </a:r>
            <a:endParaRPr lang="en-US" sz="3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5298306"/>
            <a:ext cx="6946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PowerPoint</a:t>
            </a:r>
            <a:r>
              <a:rPr lang="en-US" sz="3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sz="3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is too Powerful! …</a:t>
            </a:r>
            <a:endParaRPr lang="en-US" sz="3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338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38155" y="5978861"/>
            <a:ext cx="2133600" cy="476250"/>
          </a:xfrm>
        </p:spPr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white"/>
                </a:solidFill>
              </a:rPr>
              <a:pPr/>
              <a:t>19</a:t>
            </a:fld>
            <a:endParaRPr lang="en-US" altLang="ko-KR" dirty="0">
              <a:solidFill>
                <a:prstClr val="white"/>
              </a:solidFill>
            </a:endParaRPr>
          </a:p>
        </p:txBody>
      </p:sp>
      <p:sp>
        <p:nvSpPr>
          <p:cNvPr id="5" name="타원 4"/>
          <p:cNvSpPr/>
          <p:nvPr/>
        </p:nvSpPr>
        <p:spPr bwMode="auto">
          <a:xfrm>
            <a:off x="-11669" y="84965"/>
            <a:ext cx="4712640" cy="280831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4800" b="1" dirty="0" smtClean="0">
                <a:solidFill>
                  <a:prstClr val="white"/>
                </a:solidFill>
                <a:latin typeface="Arial"/>
                <a:ea typeface="맑은 고딕" pitchFamily="50" charset="-127"/>
              </a:rPr>
              <a:t>Communication</a:t>
            </a:r>
            <a:endParaRPr lang="ko-KR" altLang="en-US" sz="4800" b="1" dirty="0" smtClean="0">
              <a:solidFill>
                <a:prstClr val="white"/>
              </a:solidFill>
              <a:latin typeface="Arial"/>
              <a:ea typeface="맑은 고딕" pitchFamily="50" charset="-127"/>
            </a:endParaRPr>
          </a:p>
        </p:txBody>
      </p:sp>
      <p:sp>
        <p:nvSpPr>
          <p:cNvPr id="6" name="슬라이드 번호 개체 틀 3"/>
          <p:cNvSpPr txBox="1">
            <a:spLocks/>
          </p:cNvSpPr>
          <p:nvPr/>
        </p:nvSpPr>
        <p:spPr bwMode="black">
          <a:xfrm>
            <a:off x="7010400" y="645333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19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8" name="타원 7"/>
          <p:cNvSpPr/>
          <p:nvPr/>
        </p:nvSpPr>
        <p:spPr bwMode="auto">
          <a:xfrm>
            <a:off x="4700970" y="66292"/>
            <a:ext cx="4431235" cy="280831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4800" b="1" dirty="0" smtClean="0">
                <a:solidFill>
                  <a:prstClr val="white"/>
                </a:solidFill>
                <a:latin typeface="Arial"/>
                <a:ea typeface="맑은 고딕" pitchFamily="50" charset="-127"/>
              </a:rPr>
              <a:t>Interaction</a:t>
            </a:r>
            <a:endParaRPr lang="ko-KR" altLang="en-US" sz="4800" b="1" dirty="0" smtClean="0">
              <a:solidFill>
                <a:prstClr val="white"/>
              </a:solidFill>
              <a:latin typeface="Arial"/>
              <a:ea typeface="맑은 고딕" pitchFamily="50" charset="-127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2063246" y="2924944"/>
            <a:ext cx="4712640" cy="280831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4800" b="1" dirty="0" smtClean="0">
                <a:solidFill>
                  <a:prstClr val="white"/>
                </a:solidFill>
                <a:latin typeface="Arial"/>
                <a:ea typeface="맑은 고딕" pitchFamily="50" charset="-127"/>
              </a:rPr>
              <a:t>Self-Learning</a:t>
            </a:r>
            <a:endParaRPr lang="ko-KR" altLang="en-US" sz="4800" b="1" dirty="0" smtClean="0">
              <a:solidFill>
                <a:prstClr val="white"/>
              </a:solidFill>
              <a:latin typeface="Arial"/>
              <a:ea typeface="맑은 고딕" pitchFamily="50" charset="-127"/>
            </a:endParaRPr>
          </a:p>
        </p:txBody>
      </p:sp>
      <p:pic>
        <p:nvPicPr>
          <p:cNvPr id="10" name="Picture 4" descr="http://t3.gstatic.com/images?q=tbn:ANd9GcTD_WXT87SjHyUcUFpkeE__TepFxOtBu_MLnoLqHFE2W3n88fN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95355" y="3135297"/>
            <a:ext cx="1656184" cy="2171629"/>
          </a:xfrm>
          <a:prstGeom prst="rect">
            <a:avLst/>
          </a:prstGeom>
          <a:noFill/>
        </p:spPr>
      </p:pic>
      <p:pic>
        <p:nvPicPr>
          <p:cNvPr id="11" name="Picture 8" descr="http://i2.media.daumcdn.net/photo-media/201204/13/hankooki/201204132107193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49" y="2911950"/>
            <a:ext cx="1810821" cy="210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736330" y="2719851"/>
            <a:ext cx="3929281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Arial"/>
                <a:ea typeface="맑은 고딕" pitchFamily="50" charset="-127"/>
              </a:rPr>
              <a:t>Q&amp;A, Discussion</a:t>
            </a:r>
            <a:endParaRPr lang="ko-KR" altLang="en-US" sz="3600" b="1" dirty="0">
              <a:solidFill>
                <a:srgbClr val="FF0000"/>
              </a:solidFill>
              <a:latin typeface="Arial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4634" y="5894584"/>
            <a:ext cx="789248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solidFill>
                  <a:srgbClr val="FF0000"/>
                </a:solidFill>
                <a:latin typeface="Arial"/>
                <a:ea typeface="맑은 고딕" pitchFamily="50" charset="-127"/>
              </a:rPr>
              <a:t>All Lost, Lecturing for Mass Education</a:t>
            </a:r>
            <a:endParaRPr lang="ko-KR" altLang="en-US" sz="3200" b="1" dirty="0">
              <a:solidFill>
                <a:srgbClr val="FF0000"/>
              </a:solidFill>
              <a:latin typeface="Arial"/>
              <a:ea typeface="맑은 고딕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31957" y="5298448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0000CC"/>
                </a:solidFill>
              </a:rPr>
              <a:t>Socrates</a:t>
            </a:r>
            <a:endParaRPr lang="ko-KR" altLang="en-US" b="1" dirty="0">
              <a:solidFill>
                <a:srgbClr val="0000CC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7110" y="5098378"/>
            <a:ext cx="1313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b="1" dirty="0" smtClean="0">
                <a:solidFill>
                  <a:srgbClr val="0000CC"/>
                </a:solidFill>
              </a:rPr>
              <a:t>孔子</a:t>
            </a:r>
            <a:endParaRPr lang="en-US" altLang="ko-KR" b="1" dirty="0" smtClean="0">
              <a:solidFill>
                <a:srgbClr val="0000CC"/>
              </a:solidFill>
            </a:endParaRPr>
          </a:p>
          <a:p>
            <a:pPr algn="l"/>
            <a:r>
              <a:rPr lang="en-US" altLang="ko-KR" b="1" dirty="0" smtClean="0">
                <a:solidFill>
                  <a:srgbClr val="0000CC"/>
                </a:solidFill>
              </a:rPr>
              <a:t>Confucius</a:t>
            </a:r>
            <a:endParaRPr lang="ko-KR" altLang="en-US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33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2" grpId="0" animBg="1"/>
      <p:bldP spid="13" grpId="0" animBg="1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6F387-82B4-4178-94AD-AA1EBE568191}" type="slidenum">
              <a:rPr lang="en-US" altLang="ko-KR" smtClean="0">
                <a:solidFill>
                  <a:prstClr val="white"/>
                </a:solidFill>
              </a:rPr>
              <a:pPr/>
              <a:t>20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3" name="AutoShape 2" descr="data:image/jpeg;base64,/9j/4AAQSkZJRgABAQAAAQABAAD/2wCEAAkGBxQSEhUUExQVFhUXFx8YFxgXGR4gHBwdGyAaHhwbIBwdHSogGh8lHxwaITEhJSkrLi4uGB8zODMsNygtLisBCgoKDg0OGxAQGzIlICQvLCwsLCwsLCwsLCwsLCwsLCwsLCw0LCwsLCwsLCwsLCwsLCwsLCwsLCwsLCwsLCwsLP/AABEIAMsA+AMBIgACEQEDEQH/xAAcAAACAgMBAQAAAAAAAAAAAAAFBgMEAAIHAQj/xABKEAACAQIEAwUEBwQGCAYDAAABAhEDIQAEEjEFQVEGEyJhcTKBkaEHFFKxwdHwI0Ji4TRygpKy0ggVFiQzosLxQ0RTVGNzFzWT/8QAGQEAAwEBAQAAAAAAAAAAAAAAAQIDBAAF/8QALBEAAgIBAwIFBAIDAQAAAAAAAAECEQMSITEEQRMiMlFhBVJxgZGhFEKxI//aAAwDAQACEQMRAD8Az6RvpBz2U4pUy1LMLSoju7tSV9OpFJPsljckxgs2Z4wuXXNPxTLJQZQwZsteCJEr3ci3LHPPpoDHjVYJ7UUtMddCxjpP0hcPzNSnw3JZZlNYKahNVoDdyiLefaYly3XwE8sK77DKu4J4hxnjQyZzmWz9DNUVnXooBXWPalHQG3MGDF4wJ7I9u+KZ+qtBc/RpVnJCI+XB1QpYnUqECwNj0wxcX4z9WyVbJABs0RFezaF1qJ0kwX8OxsLzPLCz9DnCGbi3eOgHd0XcEAi7aUG/kzbdDicMup0+R3jajqDfFO02fy1ZqFfjOVSqvtL9VYxIBEkUo2IO/PG1ftVn6dZaL8SoSwQrUFCUfvACu1MlbFTJ64U+2PBO/wA9mq/1zIQz1Dp+sjXAkKNMe1pAEdbY97J5Y5jNZMOxbxpOr7NMrb0CrHoMCcqaQEtrGjtl2i4zw16Qq5im61dnSkkSDdbpvBB9/kcdJGeeoISoFaDEiRa/TbCdw3MjjeTr5aqQK9NzUosRy1E02906G8j54LcNzJNOrqEOiMpB5E+H8cQz6rjT2AgjS48WMB5HUD8xgpla1RwSGsPIYQuCoTX0Enx3XSLSJBvflG3nh04e7LWCBX0BCASDBIIMz53xnxa3PduvyUlSRWp8en9/3QMFKGYZhr1gqN/h6Y5lWzRy9aohuEqtb+EExHyw38SzZo8NqVBu2w/rMB904OLXrak3SvuwS4CtXiJZgKbD2ZO0QIJJJ5RPxxYo58MYWoCehBE+hjCf2N4hTqd6lQ6GcaULRfmQDtzFsETwavRJYtqUSQRuB6EfcTikdaWrd/sDS4D2V4iKhKg33HoOeN1zgYwKgn8vUYCcBKMlRGaCw0zt12n7saVuGVqXjYhgJkrvHWD5TtgxcnHVu/2BrsG0zhYCGmf1+eIles7nTUAVYkFRfnHwj44ocISVGg3kb4vUKz/WYhtBQgeEgSCDMxz/AOnE8blKfLoPCIKnFyQNLQS0TExYn8Bi7lsyxRn1BgOggiAJ5e/34S+G1P2tam0+CoyybQVYwfdY4OjiJy9amjWpssvvYuxAN+Q0/Bsdj1qbUpOvyc6rYI8P4wKrsoaQovH8UEfjizms+qR4rnl64UMyfqefZXIFHMAGkf4hbR6iT7iMXc461s4KQbYhTHKBJHrY4eXiR2sFJh7O5phSZ1qBP4m2F/Qz8MBafEq1SRSzlFmAJKldJtcxK3+GBnbfixDtl1EBQvzg7fDAfLZJvaXfSwk2jWpUxY8ib4pFtOm/7Chn4FxfMZqdFdJF9JUSBMbgQceDjb6tH12jOor/AMM7zETpjfHnYjJdwlZyRYC5NraiSTFhthQynCSo1tmKDkEGKdUMZneB53xanVgtDLV7TV1ZkNVSysVNlgkGLYkHaSuf3/8AlX4RgRQ4eJDGZmZk/ni59SnYsPefxOIty9xvKWv9o6/2/go/y4xu0uYkANvAnTzv/DihUyhHOdz+r4kpZYyOm5/76pwNUvcPlGTszxepUqOlQ6ouDAFoHQDHuB/ZH+kv/VGMxrh6URlyc37W8GbNdpmRVLKO5LkAkAaE3I2579MFPpezdanxHLVEV1FGmrpU0nSGLvInaYABHQnCl9LmYqpxuuKTshYUp0sQDCLExvfA0LUEBnqEEizMTB69Ad74lmnWxbFC9zqPbHh68SylLP0FJbSFrKoloEgiIklGn3Gdhi79HHDO5GZzCK8NTUIINyuskKIv+7t1xy1K9SnSB1MqNcFSREW5Hy3GF3OcQYtCVH0gcmI9wvbliGN68mv2NGSOnHpCvDOx/EKjKDlMwGZjqL0mUAsTJJYWF5w8diOGFczmGRXZKFKuqPpNyCUFwILGSYGOdZPMV+7Ru9q7H99v4vPFv6xURAQ5EAkDVHUmBtOHm1qM64G/g/FBla61EdQ1NtLKbEzZkI3EjrzA6Y6H20daNJqqSDXZAYH2QxJ9TAB9MfPTsCAS0sTMkrJuDcmSfjOHLOVnrNqqZkrBkLqYgf1VWQBjq8rQjW50TJUalHKtXqBg5BFPwmVFyzfwkjwjEvZvMVKlem6uzU5IaCSLg457QpEw/fVXBtIYmJ6gm/lHS4xfyHFUpKaReoBcD+YDbxbEmqa09hmn3CfbCg9HiNQilUdarKVCqSDKjUAetmPOIww9t+8Xh2XXS5MoakKTACEmYFr/AHY5lntVQjuXrORcE2HnYMTtbFVclXMTUYjUbamuOYImYI6jFUou33YHwdFqcMqDK0q1Gm1Q+IMEGowdMeEXIkcsacKzlTh9DMvW1BXGmhSaZ1XBbSbqo3nn6xhBynF63eqAzIAYAViLkwJvsLYJGi7O6u7lrFmKkmLjcnbfphFFYyiVodeGcPq1cr3iktqLTpgxpgKI3v4vj549p5w8OoV+8ZtdVYpUiZJaILBf3VHMwBiDheS7unT0PpZhNmiYN7Dp90YA9o+zbGo1fWE7z2iZImBe15teRy5YSGlOyb9hp7OvVo5NqrpUD1SQqkMCAJLMbSvOMR9lOKVKuZomXK+IOJYhTBs3IconocLNNjTWO81A3dmeZBtseW4jAjtWgpMpouqgqNQpPHoWCwOfntyw8EnJUBNOxx43Vq0OK1FFN2SoVcHQYMqJgxcyDIxc7dcRTLOBVDEFFUeqjr/aPXHHUqVSQe9qR/Xb0642OsnxMzwZuSQD1vi8sKbthR2nsvxOnxXL6H1K+Xqo6nmURgwM9CAUb48xhI7E9oR9fFZzCuzsYHJ77b4XaNV48JZWgiQ0AiNrHr92I8rliglrTtpMn3gcuWGa7A4OsdreB1Ktf6zQXvaboolLmQRfzEAbeeMak9GkS4hospPjO37ov7zjm/D6lZ66KlaqoMgqrMo2J2sCcNGWytenDQzkm458r7/fiWSKTGhuhzSnU/1XVIpP3lRWhACW8ULtE7SdsLHZbs/VAJq06iASWLKRAF+YxHmqVR5hmUx+8xH34iy1CqqwXMH+M++x5emGU1VCuO4QocZpksogaDBkgfr9eUkspV1rPv8A1bC1lezbEu3eHTUmIPUX5XnBzL0zTUJIkAT4o3933dcRt2VlGNbBBnib+7ninl81JIC2jedp+XzxvTJi5UCeTb+p3PyxlGvJ092QOvKx9P1OOsVII9kf6S/9UYzGdkv6S/oMe42Y/SiMuTmH0l5cHjFdgJbTT9I7teXwwMzXDmRgre2YMDlYkD9dcNH0tcManmnzStc6bdNIQC87EiD6zyjA/gmaFUJXFZNTiYdbg7EaieURzPOb487qZv1p7cfs9LpoprS1vySZvhmnL00MGwEEdcc74nkDTZjAudr2/VsdL4pnasDwJUA5o/8Am9/wwkdqKrNM03pybltpBHMeo+IxDonNS/Pyi/WKDjfdFfJ1B3Ki0qLjob434hmEVF1iQbbT1wu98Q0jc7+c4bl4SaqqXgLEiDe9+WNmSKhLUzz421SBFVUYBVeBItFvut18sdD4Z2RZn8dQAzICxy/i5X8sKD9nqQOpVeQZkMfxwazPafMVT4dUL0n8PxwNUpKsb/knKNPc841lqmTrGnrIG6nkQeR+7Fjh3EEdh31PWCIOjeOR9V+BE+4VnsxVqMGqEtygmYHTFcUz5j3ifjium4JS5HTD2Yegja0qPp3GpZM3sBHiN5tFjfGlHPKlUsUNUADTrPWCFIESBsQTfSca5XIVK1IFkDaRCsDpaPs2EH3RiQZGuA0USSNgRqFv3vKPxOJeVbWHkJZ/imWcELl6SyLTBgkAjSo577Df5k6GccAVqkUqYTRcNeTYAargfCSd9sD+CVIEvl9dUTpAA036iZtby+7BLOZmvXo933JJkF3Mb/ZAO8GduXLGefNL+bG4RX4bxTKhyGpMBNo9ox+8xEAe61jiuvEMutYvWUkL7KqDpW8g3NzFidjHTFGrwzWW1GCOUiJNxIAAiNv0MQ1uHtpLGYAjpeAPvGKKEPcSTGLjPHMn9WcUQGqGCF0QTe5upUwPj5YE8N4lw95Z8uquZ8KrK/AjSpwt/VZPh1GDe0R5yOWJDlVBPjUwbEzf3H+eLLBBKk2Ihvyr5OpUNIUFSZuOcRNm2tMxtirnMvk6d1UFvMrHw54Wq9cAwrqYO6lh8jHyxBU32G3WfvOCsG92wtr2GaucuwEFb7SBP9ka4N/LAyvRCTJJn7SwR7rCLzz3wGrMYB/X343p8ScKBBMeZxWOJrhiNhngKA5qnE7noP3T546RRSLD0xyzsrmC2bpA2kmB18LY6zlTJHp+WBlVSOT2NKeXuSYM+XTGZpBGLmK1cjbe+J1sBPcH0crTVAoWw5ek/lyxNk6QlrRc/l+GN9WkIAovHuPX5n549oiGPqSL+f8A3wo7LYQdB8MaVxtixTGMrra+KVsTvch7J/0qp6D8Me497LH/AHqp6DGY0w9KA+RR+lOuTmHQ7BVKjkbSw9Yv7jhW+jfMrRrvlaoV6dcF6eoA+NPaHqyw3ww1fSmf96jaQBPmACPx+OOUZjOulTUhh6LB6fXUlyPOVseulcYPDWRTh73/ANNerTpl+Dr/ABfg+V0yE0sdoJF/THOe19MBqiIxZUjczcATHLc/IY6XwXjNPM0FrCPEuojoeYPobe7HOu3oCa9PMg+uqx+cHGHo1KOTTLlGjPK4WIlVrg+QJwzZDtWUQUxR1aRAIeCRytpPphadNTKBvCj4gYt57IC5R1hYBkxcAbH3Y9ecYSpSMUXJW4hqt2xXnRI/tg/hh5y/DqdNCfHsCwtc7+6Jxxaqbmcd0yzJWpEK1yoI6zvB/MdMRy41BLSueRXNvkoLlO9l1QBALFmPuMxsP5YD1hVpsVZQB13EWuY3vGDFHP6KfdOdMGzRII6fd0wFzeb1nV7SpYfxE7D3/hhskYxjsZ8eScnuWxnHo+GmfGxkAwQqj942sSL22HrjM5xGtVldbubauhNuQFh92IaZFMEuGaq9yBvfYeQ/LyEEcpwuvUUSRRTkqWJH3/MemJJK7ZWUm+CtQpGkQ71CnQ64a+4sLgdfljdeMVgYpVC4m3gv6TEn4YJ0eCUKV30mftmSfd+WLFXM0gfCCY6W/njpU+QrUBaFWtULBwVbTIuVJMjqDBuT7jtjHD5dhp1sYkjUSJ6ezBGCi5xCw1IoEESzm0jyWeUXtfliQ5+mzHwDcgFXmY5xAPutvg2tNBp2LS01qMS7aJ6D7oxbbgdNl/Zku9pJqCYP8JiT6kDBqrTpNIgj+sv5TiCpwBWBK25yCCPTe2Ojka4Oa/QuVOCIH0OHE7TII8toJHluMRrwgKWU6u8S4hrMsXAJHS4PPDDrrUvaAqpOzG49+4984izZSqoNKRUS6qd45gfaA3EXiRzGHeVtbMWmhao0VLMLmLg8yJF452wVz/CqUxFSdCtG/tE9B0BPPFHM0wD4YEkOJ3A8QKzvvaOdsGsv3tQBkV59mCJtG/Tnz88dCc3yBtWi/wAG7O0adejWp65k+03PR0jodsO2VW8bflgFwSkFKDUSQLx4rm7F2uJmNiTthhRfF7j+GGyO5DR2TJguKFdvFPIc/ONhixmqkD9TOPFpyI+zz8+Z+OFsKVFakZ0g8wZ9RA+WPVMkGYuR8bj7sb0UEi9yk+/9TjdaX90iD+H69MA4u0lx5mD4cR5WYvuDfEtYeGeW/rh+wvcrdkZ+s1J6DHuM7Jf0qr6D8MZjRD0oEuTnv01cQ05hlnbTI8iq3+eOVZnOFqpYgwxmOeOx/SJ2ZpZjP1qlV3PsRTBhR4FvtPKcI/B83RpIyVqDvSDuFqFNaaQzATFweW3LzxnU4rVpVuzQ4t1eyA/Zzj7ZQujT3b79VJ/ej8PLEnavjC1woUyZ+XhgfFcHMxwnI5oDuM0KTH90tK/3GII9xGA9fsfUUeB6NS9mDMPgNsBSxuWp7P5OqaWnlC+j6amoCSCIHmMWTQeoNRSVmYB0gk2kA3OJeH5dUzKqxkaQyna5UMPxHuxPna9NailWJMkHVeJ5xsIJ5YrKW9ITsAs2viNiPKZ/DHYcoysAHGhtMagAORAPRok7R5445VcsSWknnjpVZ3ULomXUBhEqzLKtINhYBieQnbHZVaSJN7m3GcxWSEFZHBMAMpLD3FTHxjEHD0qVGFNdLHqAFjlMjb187YF5ZDUq6UALtbUoi3MiNgT8gD1w/wDDMouVpch9o8yeg/XXzOISVHI3yHDFoJqcyQLs24HQfq/nianWqVQe5UhRux3/AO/pJ9MQ0cpUzE1XtTX2VOx9/L+tz9MGchQPK2k+EWiwBjaT0sdsLbYXsBuIZAIoJJZmkk8rbfHqZwNqUZ6xv/PB7itEaGIttKnltt6G3vxR4Zk++YwPCvtQfkPP8sLwDkEJRgH9fdH34jqU/h+vjhur8LGnwBlO0co++drzjQ8LBU6x6EG+2KNR03f6BUrqhQp1SDYke/BvJ1gaYbUQ0kSOZkfh92A+eyhRyDbp6YucPpeEG9pieQsbfP44m0uQqTDTuygLWWJ2YAbfd8PgcVs7wsND09OrcHcHz9fPDGcqXADeIEeyfTyGAuZoPlSouyMLyCIPMCeY+cicGq5GTvgWMzqshqOj84srGSSIBs19+eI8vGod7VqHSY0kfm1ufLnhh4vwxayyDJImev6/PzlSqe14o1qINhLDqJ/eEWHX3w8d3uJJVujoHCM0C9NUXw3Bbe8eQjkBsDb3YZqTX57YQuy1YmpTltRjeT7OltO9wbm3SOmHcOJuSPTBlyPHgs1aYbrbYwfy+/HirpEXPux4Kyxztvf+eNamY208zeZNuu+O2O34KdNybaKguR4lix/nPxxZpEkaSD648SvN5HTYjp/FtfGjVD1BA3MG3/NgDPcs0cqsgtePL7+uJ6/sn0xUTMKN7kb3v6742zFURz+I64a1QtMj7Imc1V9B+GPcR9jD/vNX9dMZjVD0oV8iV9ItI1OIV0LuqwkhWi2hfLngHw7svSX2HrL5B7fCIwf7fE/6yrbwNG0fYW9yMCcrxaaoQCwiT0/PkPfjyc2SanJRZ6uLHFwVotf7GZap7Ydj1JWfjpxLS+j3J8u+H9WoR+GD+U2EjF1DGMj6nKv9jQsGP7RVb6OMnKma8qIH7QeZ+z5nEZ+jLJc++/8A6D/Lh01W/HGL5YV9Xl+5g8DH9qEbM/Rtklpuf2whSZ1jkD/Din2oqNRpuo9gwzHmQRBT+0QJ9MP/ABQDuaoM/wDDbbf2Tjm3ait331WiDIIDOYudMxPvBPx8sbuiyzyJuTs8/rIRjJKKosdi+HaE7xh43v6DaP1+ODWTpfWKwJ/4Scuv/ff09ZxTzmYFOmFG7eEAdOf3x7xg52eRVTw8j4j5wJ+eNMt3RjT7h7IgQ4sRpuI82+ONeH7gnmZtysMQimQSReVgjpBt8ZPyxNlJAHW33DAXIXwQ8Tog0z5MPyjFfhVEUKZeLAlpH70iw+74YuZ8/s2jqPvGITT1ZfSCL3252OEktwrgXeI5+vVJIZgOSrsPK2IMhxqrTMOSV5htx6c8NjZBEABJjztgfxzhVNqJIsVurfgcWcIaedyac74BPaqkJp+hluTXBA92/vxHw0EgAczIPrBxnGFYU6EtIAgQDb2N5Jn5c8b8MaY/AeSj5YhWw75G+qkoD00n4EY34tlNYp8wrSZjbSw+EkY0zJPdkD7O3ux5WrMy0yAReXHSxicVs4U+O536grOyl6diACJuVHP1+U451xrtXTrMGSm6MCCCSPwx0j6TwDw2oTcju48jrp/hOOGEYrigqBY+8J7eUaJk0ak3J0sLyIPmL/q+Di/SxRt/u9W38S45Npxsy+WKOEWcm0dbT6WaE/0ar/eHx3x6Ppbo/wDtqv8AeX88cgL481HHeHEOpnYP/wAv0Rb6vWH9pfzxqfpdy/8A7ar/AHl/PHIjffEeD4cfY7UzsLfS/lzH+7Vt/trjx/pgoH/y1Xb7a/ljj+Mx3hRO1M+j/oj46ucetVVSo1aYJE7A8vXGYB/6OnsVv/s/6UxmHSoUz6Q6kcRr3A8Ke/wLaOeFLJ8RWiTU0gmYa8G/PqBy2m3nhj+kypHEq8e1CRO06F/lhXyGSWu4JglSJ1bnbe9x52x5WRR1Svg9fE3pjXsHx2vAAADk7eFLcjaTJt5jB7K8b1UKlXSxNOdSRe3L4fjijlOHOLpoUDYR4vQmTpHpNumDPC00rpbTJ3jr64wZHDsv7NcdSW7BPD+2HekJ3NQGBMCY67G+GnJ1gwmCvr+r4oZLJLTlidU7kgTAEQSAJAxPkKgKrflbzGIZHFvyofTsTcTP7Kr17tvuOOV8LYtmAzEtooJv9pvEfSR9+OpZ69Kp/Ub7jjmvD8vDuRFyo6g6VVfvBx6P070yPH+obSX4LOYrhq4JPhprPv3+JkD3YPcK4kFVR3brrcQYABLAmepFrnz54VOM5J6Ta2CnVUBC7zuQII6YsfXmetTViEBU8ySuraZO5sZ8xja7TMcUmh4zWcWnOoRKkif3ogmCfKRvzxDkuPqzKCGWbg8o03PkBtgXnKlT6vUnxRtKiNwOn3dcCBVFXugQoOqLDz6fLAjGmc3aGjPcZUps0FunTmfjjMvxRQgkxt8t468viMKcjYNPhJHkenyGLmQBbLvUITwKbkGZIt63C79cGUNwRaaHrLVaVWqJOosCUF4gWnfrOKubzdJablSQpLIQebLzAvIg/LCbkc6wBN52ER7LalPzM+4Yr57PP3YVgCVK3HMsGEkdYG4HL3YqnqhXsc46GvkMcWzGunS0zAMSRAkaeZ6wfhiDhmY0w3kefkuIeDcRqaDDCAykeRJgEDl7R+7BHPcO0IKhGpqgLyNtQaLLtEwb8mPTGfH5rRXJDTXyMT59QyK3tFZCkbgYqZviaoF1QA20wDzJG+wEYVaOYqMRU1XH70e1qFh62I8oxX7T1Se6YklfFE9JH32w+i3yLdIJfSNnVPD3UGZ0R/fU/cDjjhIw8doswTlAslhpU+S+IwPOy4RcaMapE1uyxQUGYAJAm+IyZ3EYMcDyaFhLldQ3jb3SPLFztOo7tVFQv3dRkAPMXOoH1t8ML4i16S3h+XULBjGacYwxf4VkO9J8WmI5T+I6Yq5JK2TSsotRaNsQ4beM9lcxQp97AqUty6XgeYi1uYkYWK4mDhceSM1cXY04aeSA42RSbDHkYnyCy4Ex/IHFHwIdv/0e6DIlXUCJeRPTSuMwS+hijpNQaw4MEEf1VnbznGYEJao2GSp0L30nsF4hXY3OlAo8yigD1whcNQrWmYuTbbwk298b+eHn6VP/ANjXG8hLHayJP69MBshQAWYEkbmLDkB5487JNRcvk9HEtSj8DKucLgKJHNotaPlP54F8N4pWp19Bh1NlJIBjzM7b3xSqcOcGEkIRLAEg25W25fDF3K5VmAYLTUzclAfkfd8DjFpilybYtsaBXCglSG1SSJESTY+6wxJlmYN4o35dDgDl8ky1pMBSpDQPaJ5keXXywb1gixi/z9Oe4xlyJXszRB7BHNGadQfwN/hOOctUI0wQARJ99/n+OH+u37Nz/wDG3+E45wyEgGOS84+ZON/070y/J4/1JeeP4LXEKdSsRu5EgfwmVvcFdhz3gxjdODussSahPtQgtEQDBuIHyHXGZdjqkr4YPXqP5/HGcTzFQpopqx12Mzt78ekmuWea2+C/Q41CFDFQmQx9ncX2Gwm9ht8d+Dii9bVVhww8HOAZvaL3jYRGwws8IrnVTDUw63JAE+E8yBcx54O5OmiOppwQrgswnaGJkNvFsCtxk6RFne6pioqiWRyvmFncCPSd7jocWqmUdctPeIlFiC8zqJlY2BNzO3lgPUrsleu6wW1sV2N2JIPSemLXFeIa1KhmCKqqGYyZWPGRvfr6YVL3Ha32DmV4EddJlZTTVb+IgtJZgRCWEt8sC+IcONNmDOrd42yGWAB8wIgG2+GDsnUmh3j1gQ0lROnnB2nTttiLjXBVqEuraSBMBxE39N8FJcAcgZwzgtWkjWVwbggjddvTpIwV4jmhVo5V2gKiOrt0uBpIHMwCB5E48p0nB0F9Ii8NKGwnYgifP44Ddq6apTphQJLEnTtYQbD2Rf5HCxioNtdwzm5JWWsyVgBVJBXvdYi1202EncRB3HlihUdqpAYgGmT0mL8xubL8cQnM95lgVRgVKK7g+HSp8IIm5kLfzOBlbNEU3I8MQSQd5IHr5+/DrYXZs07Q5hTlnXQAVhQ15IDD3DnPrhKSnIwfq1Q9NhzP4EYkymVWIgYLyaUWxYXN0UaFdWAE6XAiI6Yh4q7kLqWAOY2M/dtgvWyigggC3TFqlSDAyJGJPMlvRrXSNpqxJJw1/R8tE1agrIXlCFAIABINyeVpiOZwA4tku7e3snby8vdj3g3ETl6gqATG4P6388XyLxMbUe5jS0TqXY7tl0RcstJAWlYEze1tzY44r2p4a9Ks692ypTOkmPDqMaiOgJP4Yfcl28ooBrR9YAOlRtIncxBvy2wscf40c2zFKOim/tdWPIsxAmOUADy548voMebDklqWz9/c2Z3HJFaRMnHqEzI9cSVqUGL+/fE2XQEjUCF6jn7/ANbY9ps8+ndHdvoJrBlciN4t6Lfa2MxL9CWVo0w/cuWVjqM8mIWRjMLjacVQZKnQlfTBVK8WrHypx76a/wA/jihkc9KpAMawCOgvPw29+GL6S+EmvxPMnVTUBEu7xMU0mBzN9h0tN8K78DZIRK9J256GaRAWCZXnb4eRjPlxa+xoxZVHuMeVzMNHnv6/oYJ0qg1R5/o4XqPAs2GBNJoMAkCbxuABJuPvwa/1VWEOGR7eIDVqHSQV3m3v8sefPpMnZGyPU4/cvd9EczGNEFwf3STf7sC+LcQFFVL3uAACJJjeCbAGBfri5/rBVWHDiwJIGwKggmD0I67HEH0mb7Sq6rGu4YzVX9nUj7Df4TjjfFWzGrwCpF/ZBx0gccXTp0OdQsQBBB2PtWEEbxvhOz9DN1mhKYo0zszsBIB3ncTYwB8cb+hwyxp61Rg63Kskk4i6czXX23cHo1sHOyfEv2zd7UAXumjURGqVi58p+eB9bgp7wDvcvqi8O0T0JIJJPwxonDAtZkrkeAwzK3h5GZIvv78b3TRktUMXCOIaWBVvTnZeXpfBLi9Q1ZCuqllhr+m97SMK2e4X+w72kxhT41aJAYiGBtqUn9csecLpVgVkNoJidwTBtEbbn3YltFcgcNTvuH6GSXVqLU9IIsG6QLD4/E4grUAapXUoX7XLb1v7jiLLUNRIHIwfwNrXwVp5NUUlxIFyfIYOhNEvFcXTRf4VoppSp96nO8gDcm55HyxYTO6gxXMUzpa5lSL7GB9+A2ay9Ksio1PSH8SsHFo8xs1xY2uML+a4LVpB2R9RkalAOogyATaD18t8CLxt7MpplW6Hf/XCxP1mi5BkgEXHQDeedvhgPxzjCupUVVKkz09x+/CPUyrL7SFSbk9Z8o9fl76+qDa/qJjy6YpoQaGunnF7vR3gBBNibbk9d9sRghxGqleDeog2Mxc3uB8MKrPcXJnkP5eWNGyxNxzNvv32t92DoBQeoZeAfEp3NmU/ccSVcyEHUHpuDgR2fMVf7JwZz1AaCAMQyJKVM2YG1FtFSrxIRK88QNxxgIH688VKGVeo0KCY3j9bYIv2bdVB3Jm0EG3TkfTfBaxx2kDx8kuAJUct4iZJwU4GElmqLrCCVXqxIAk9Bc+cRigacEqek4IZWiy0C3/qPHup8/7x/wCU4rJqiUU9VluvXpmWuCTJnqceJnaRAGppA/dHz9MCG8RhRJxiVu72BnmTz9B0xPwlRoXUO7rYu5tpYMF2Mgm+3UR8oxNU4m1UoHA8PTnMCPl8zjSk2vxTvuPxnEaqFbnHl5YCrgDW+rszuH0NKAahURJmOWyi3wxmNfoXrBu8jkfvCkfIjGYtivQrIZq8R0E+1nZanmMzVqMTZVqMORAER8E+eFjP5elw2gndgNmqyalLCRTUC9SI3vYcyegMtvaPilRMxmKSimwZIjZxKddVxuduuEP6RWYZjL1R7NShTVdoBDNMeYLCeVxihEqp3tRtzXqEgnvCGItFptvt0weo5fN0wAMuDuQFZYPhkFCW3sNxvG9xhQ4T3/faKeot4QFPtOJnTBmGlCZ2Gn3Yb34iz02P1R1YgEU+9YSrso5oHXRqlh1BExbHHCzxum1aah8RImfIkR+IvBNsF80iNRq1CP2ukyyyJdFgQs3CtCQf4sB9X7M6gbC+5g3kTAIJ5zHs+uGrizroraWBUVQbcw7y1PrBuxjHHCpwTh2Yqt3YKs1rGYEg7sINwDb5xgX2gZ1NRbg02IcwdI0mDF5N+nvOOldhKSIr1GIt+8YHrMc7C3r1ukcZVe/rE83cjUYLXYx5yOfnhJMWQB4NwtKiM+qogT/xLFCeXgjVpjeTz+N6p3YkwO+ChZDA8oDdYjawkemI6HHaSVFRFVlFmYT4jvZQYMExJ6DF7h+XplyQpqtUdiwZtJkmYJBiw2Itb3Yy55VBtlce8y32i4rQTLpTu9ZlHhUXCm8mdgSQR1I54o5TiYpCmzgowWRBIIiJJt0JAYiPFgo3D8qmZ74rmhVA1lRDIBEagdPTlJ9L4tfXEzT0kSm/d03NZ3cAq0BlCTtJLTb7OM+NRaUUtubLTk422A+FcTDOlOQ2q3LkN5FuV/0MM+YoKtPwprYg6Ukiet+QE41+rU1ZitJQWBEqAPTbfGlSsRqK7qAJ5BdyL7kmAPTGieTRHYyRgpzsprkjTpUqTlppswJESoYLptzUk38yPdZ/1YWpd4CAactK8wtyCI6bcx8sEcgjvqR/ZrDQDqmGYeYkELN8V89UalkWImXfTebA3O0wTpKx1bGTHJ3T+Tc1dV7ooVaaN4SBTqkR3l1UkGDaY1BgRJJBF74BcTpK0BqdN3VzMAaisG9jcSY9088G+G5+mVpIzI76tTKbWJJdAjCVMyRsdoO+BVKpSWtVOvxhiBzEAWuBG4F7eeHi23RTLHQtuAEnZ+nUOtHAWbIBBJCnwhib36wLnpio/CSFVCwLNUCmCfDyNv3htf064LcfoqiJUBbvGTvHm0ksBIsBJBJ5+wfcJTiMXAujB7g7yLb7Tf3nG3HOTRklG90R0Mv3Wl9x3Zb/AJtHzOJxxDWDqsTsB+eJOEVRVKK4sFIiOp1bT9rmfLBen2cpkaiConkw26G0CfLE82SEX5gwWRqkVezNNVf2VMkeJuZmBAg87T54d6TpmwaZVVqhZXlMXFxz5wRgMeAA6Xy1RFAWStQwCB4SQ26+/moOIxxTRUTvCC2qxpHUL3IYQDck+ySL+WPPy1leqL3/ALNKioxpoTO09IrWuIkE+/Yj4g/HG+cchKIW8UlCwObSzH+8zYZq3ZurnFc6Vs0jxwwPOLEQehjBXh3ZUx3tdStNdNPTILAAKs2tpgbg41f5WOMEm912EjjknctjnfB8sTWAOrTPjK33BgCSN8NLdg61Q2YmdgyFWHkRqI92rHWcj2Qy9NVCxpO1yCeYIYGScb57OtRPiLVEGzH2vQMNzzgi45nbGPJ9Scpf+aFUdqZzfhXYeBoKnVBM1GiYGwC7fPa5GFvi3BHpVSo8vCzKGB8pI1jzGOyZzNd6oYERuHBgyPLrjnPbDOUzmmZvGFpqLDeJ+Hphum6meSbs6nSSH/6HdPiAJJAh53DQJBuT7jjzFL6Dqmp80f8A5f8AoTzxmPZxqoohP1MMdoOFJmM+6MokFamvnoWnp0dfacHeNveF+lGnTWhlaBUu/eErBAICjxHTBlfEBAg3XeIJftDn+4z9eq0stNUVEEAtUqKPADPPSpMwANRwsZzh+YzTmrnCqkQqqpUKgvYTM3I8RuSdhyYQV6eaZKvfBy2lgQWMkaQQF3tpIgDcYI5/tXVqVVzIKJpUkIagJdRMBoE03gFhcEnSBJxW4h2SZB32XqLUSCrAkTINxINxty3nAyNayBDEGfCSSoiPPc/KME4LmnqphuUA+d/IgyYM2Np9+GDjR00KhCAwGkpyckKDHP8AaLv0JwGytJ3VaS6g8BQL7WtJjkRfcz5YI9oSn1R42YzLTBUMhM9dXtc9j5jAOL/Da75DLUqpLVkqkK9OFFivtLaxAWCNjB8sK/GqCZl2ZZdXLGQBZGOoXj02264auPcaVKBUAipSyrOF/jqaaS32nxkjyM7HCxk8460KekaYRC3XYR1HvOM/UScUmMlbFfhvDVWuwOoQRoAE6hN5blz5E4ZauQ0ZjWj6AYlFWL+U7H3c8XshX01RVdAAREA+ID8z+OCy8SpgyFCjyjreZHz54xyzzntQ8oxhve5FnMitejRDI+pC0hwbho32m435e/FvL5WqqBVNMKBAUKAAOQABgDf1nEFbj9rAXFr/AA5YrLxqCL+sfcLYSOpKiMp6ndktWhVJMwJudIHxvPT5YrV6L2BM6m6c4PliPNcXmYg/1jA+V8X+zmYD16YIsHHx/X34M29O4cXqQYpim9KmgjWaiaQDcERO3LSD8The4wr1tYWo3dlnOgEKrKWMSQDNoPPcYnzDrSOYJDIwLBKqqDImCotuQbxfCxxntLqTRSy7TtrqAgADovP3x6YTDGUnsaM7UVSNMlwhXealRUKsG1O4gxcDUASTIHn8cEuE5KhUmmrPUZlg6KJHtDeWaAdyJE22thX4cwF6ks52YvJG9gsx8sHuzXGFpOHa5i/nNh8Z38saHqVnLzQTLvbDs67im+lgyQqpUKjwDc6pCi/UkW81BSa/C2V9Do1Nih0ybPyBEW3gQCQZ5Y7tmQmZoqjMQYhbyykxpYE7sLGOYJGOZ9rK8oqMBIrFS62VQBOoKLHUHgyNgBhsWVvynLZ0KfZ/NHL1pem0qCCG8PTykH44beIcZIRgFRQwg2liPU/gMK61i9cB9J/Z/ukkCPu6+/E9TKFjqmeoP4YOaEZyTkVxwlT0hbMkr3USV7oSGbrcR1E3264hr5bvAPHpMfui35mfXFh6wOnSCGURO1uUXx4kc8ZXKt0ehgxWvOi3wXiVbLmTpe2ncj8Legti5X4xVZixYIGEFRtF539TgU1TlinnqpAtc3+QJ/Ie/EljU53W5eeOEYb7oeex/aynUH1aqQNJhST5+Ytv7j6jBLtRUFPL1B3g06f3jeeUcx/PHKGoVHCsqEMBYrfBTjfaDv8AK0qdtQWakGY0mFH4x+eOl0a8RSjxe54sZatjY9qqlMMC+qRYG5Jtv+Z6YXquc71/HcsdTG9z0HkMMPDshTGXapHtIVOobavD0tfCRlcxpYSNrffjfhhB6tK4ApaXR3P6D9OrMFbAvPv0JPzxmKn+j48rXP8A8h/wrjMbYqkkRm7k2UfpPzlU8SrKgXRl6YqnUYBY0wSYnxQqiB/W64r9kuIqrBaoZVrqGJAs2osruz7qFiYPQbC5MfSVRZa2ceQRUfL0hYagBTZj7jBERzxN2b4f3VJXZAyCSgsGCuNLqF3NypAG9xuRhhDZMyauWdWM1BVhydywkKd9yuhrbkt0OKqcHWqhTURMmnHtKxOx6g9AelueIeA5umlatSiRUdSLgzppKWgeew5eW2GGuqLuABEq2oXJ06TJjVEXImdUbzgBETJ1zSzVFZOrWym0wRTb1kBiDI5HBHNcPTOtQywNnpTq5BVUyJ66ip93w04lRNXMFYZB3QqK38WipKi3gLsFmOVhucb9nalRs3UzDLoNOlpELbUSqgDrdmJOOOIcjnErUqVGqUNSs2uoWs1ohR1JChJeBpTkSCR/f6lUWCoqk2gEgQqnztf+rg/2jo06OTZiqllXwnoxGimAf4bn+xOOd5niuhe7vaNXqojr6/zxnzwckqCpVuHlzm4K6p2JOx6ja+MNY/aO2E2vnS1wSvSB+pxSq5+rN2IjkLYRdO2S0tj+dTAeLSoIDHkJtMgYtjhxV61NnYui6kiIYRv1OKvY9JyivZg+pao1yGGo+2N6Tj919oiYnB0uNNNwdTUpUE7tT5qR9penOLb4yZLjKi8MUUrAmYUfVUqidRchr2EatrW2wR4NWFJtUkhL++LD3tilnaYWnUQezrFRPQ2I918QZLiPiII8CN3jA7sxJCj4wPecCm0VUYp8Bni3EfCKZj9kzajvrdrvHOAYHrig2dAIkC/XA4ZmWY+0SSB6ySx8pJN+g9MYaYKsTLswgnkOkdYtAFrCTyxygkSyR17kGf7RqSaCqZYxq9nTe0TvfFvg2TVqIJEPrXRc3A0gja0Hb1wtZrNhWKOAYO/TYgjpy2ww8A4ioRQGYlKi1HAJgjUpG/MaWsOp3xoyQqGxTppJWmdB7LZtMxQNKoCR7VgDG0Rz1CxkDHKO2NVmq0tUFyxDkCxIKifObn004ZGzT5eu5Ut3Lk3UELuTy5b8/XBPO16NXLrSqUzoYGGQmxI8JUSQIgHpblF0wvQ7rkWa3o5h2ff9rc/uHB45nkMBslw96NVhUUjwkKYs22x2O/uxdTF86TkbOkbUaLq1TNziYVYxSnbEhxmkj0YMttV288bZGn3lWOQ/7n8MU6tUCJ5Tgz2XaFk/vGTHQ4lLyxcifVTqFBys9OidNUQIiRsJ5nrbHNMs6q1WmviFwrHoDAPlIw59vOJKtEAgaiYSTcAc7bcvjjnuWYyw6rH3Ti3RQbxuT7nlJ6ZbDVx3i1NaXcUn1eySw2BAsJ5kdOuFM0wDfecbrSA8TWHTmfIfniCtVnyHT9b42Y8agqROXyds/wBHb2K//wBh/wAKYzGf6Op8Fb/7D/hTGY0Egr9InCaz1yyUiytVDEhhdRSRPdcv774oPlMyzB9IQARpDkKAAOSoSdrQJBmDjsjUwdwDjX6uv2R8McccaqcPdcwlbuhU1AF4BgOpPighdwRcDfkDJJqhXdZC02Ace8MVA8UkggGSBG8+/pX1dfsj4Y9+rr9kfDHHHDs5was1QkKdN+V78he1ifcT6Ysdn8tXVqneU3RTpjbkH1EAExJIv15Y7T9XX7I+GM+rr9kfDHHHD+2vDK+Z7qnTpkqpLk7LqiBPWQW5WjzwhZrsdnyzacq0SYhkiL/xbfyx9W/V1+yPhjO4X7I+GBRx8n/7G5+P6MxtzZN/LxYj/wBh89/7V/76bc/3sfWn1dfsj4Yz6uv2R8MdRx8qcP7LcSoGUy7nqpZYPwcEHzBGC+V4fxCf2mSYA793Ugz1lna/xx9KHLr9kfDGdwv2R8MLLHGXKCm0fNGZ4VxEwFyr6RtrZCfkROJKPAc4ILUKrEiHEpy9ki+4MHnj6T+rr9kfDHncL9kfDCPBEZTZ830uz+YVf6NXJ6Bqce4ztzvj3/VObi+TqP0Dd3H+Mj5Y+kO4X7I+GM+rr9kY7wIA1M+UM92T4jUqF/qrLPIFIG38WCHZrsnnKVfvqtB9KAnRqX9obwu8RN79MfT/ANXX7Ix59XX7IxSUU46QJ07PlWp2Y4n+0CUayo7ElO8U7zuS1zBieeLfC+y2e0tTq0XXw/s3BSVYXFwZiwx9QfV1+yPhjPq6/ZHwx0opo6z5aXs5xOo+qtRqNYgEsnP0bFheyuc/9Bviv+bH079XX7I+GPO4X7I+GFliTK488ocHzO/ZfOWig2/VfzxuezGbj/gN8V/zY+lvq6/ZHwxn1dfsj4Yn/jxLLrZrsfMeZ7K5xv8AwGjndfz8sWuzfZzNUqhq1cu1gYWVuTy9qP8Avj6R+rr9kfDGfV1+yPhgvp4uOklk6iWR2z5k7Qdlc5W0sKLEwbSLXELc3tzwLy/ZHiKGRliDETKf5sfWAy6/ZHwxncL9kfDFIY1GOklqd2fJz9jM+bnLOx82SB7tWIqnYbPn/wAux/tL/mx9bHLr9kfDHgy6/ZHww1HOVnJvoJ4LXyq1Vr0yhLyAY2hRNiemMx1tKYGwAxmCKf/Z"/>
          <p:cNvSpPr>
            <a:spLocks noChangeAspect="1" noChangeArrowheads="1"/>
          </p:cNvSpPr>
          <p:nvPr/>
        </p:nvSpPr>
        <p:spPr bwMode="auto">
          <a:xfrm>
            <a:off x="762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9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타원 4"/>
          <p:cNvSpPr/>
          <p:nvPr/>
        </p:nvSpPr>
        <p:spPr bwMode="auto">
          <a:xfrm>
            <a:off x="0" y="1268760"/>
            <a:ext cx="8964488" cy="4176464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9600" b="1" dirty="0" smtClean="0">
                <a:latin typeface="맑은 고딕" pitchFamily="50" charset="-127"/>
                <a:ea typeface="맑은 고딕" pitchFamily="50" charset="-127"/>
              </a:rPr>
              <a:t>Simple,</a:t>
            </a: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9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Effective</a:t>
            </a:r>
            <a:endParaRPr kumimoji="0" lang="ko-KR" altLang="en-US" sz="9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819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white"/>
                </a:solidFill>
              </a:rPr>
              <a:pPr/>
              <a:t>21</a:t>
            </a:fld>
            <a:endParaRPr lang="en-US" altLang="ko-KR" dirty="0">
              <a:solidFill>
                <a:prstClr val="white"/>
              </a:solidFill>
            </a:endParaRPr>
          </a:p>
        </p:txBody>
      </p:sp>
      <p:sp>
        <p:nvSpPr>
          <p:cNvPr id="5" name="타원 4"/>
          <p:cNvSpPr/>
          <p:nvPr/>
        </p:nvSpPr>
        <p:spPr bwMode="auto">
          <a:xfrm>
            <a:off x="107504" y="2276872"/>
            <a:ext cx="9036496" cy="2160240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in a “</a:t>
            </a:r>
            <a:r>
              <a:rPr lang="en-US" altLang="ko-KR" sz="7200" b="1" dirty="0" smtClean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class</a:t>
            </a:r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” </a:t>
            </a:r>
          </a:p>
        </p:txBody>
      </p:sp>
      <p:sp>
        <p:nvSpPr>
          <p:cNvPr id="6" name="타원 5"/>
          <p:cNvSpPr/>
          <p:nvPr/>
        </p:nvSpPr>
        <p:spPr bwMode="auto">
          <a:xfrm>
            <a:off x="70992" y="116632"/>
            <a:ext cx="9036496" cy="2160240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Don’t </a:t>
            </a:r>
            <a:r>
              <a:rPr lang="en-US" altLang="ko-KR" sz="7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Lecture</a:t>
            </a:r>
          </a:p>
        </p:txBody>
      </p:sp>
      <p:sp>
        <p:nvSpPr>
          <p:cNvPr id="7" name="타원 6"/>
          <p:cNvSpPr/>
          <p:nvPr/>
        </p:nvSpPr>
        <p:spPr bwMode="auto">
          <a:xfrm>
            <a:off x="70992" y="4437112"/>
            <a:ext cx="9036496" cy="2420888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Send </a:t>
            </a:r>
            <a:r>
              <a:rPr lang="en-US" altLang="ko-KR" sz="7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lecturing</a:t>
            </a:r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algn="ctr"/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to </a:t>
            </a:r>
            <a:r>
              <a:rPr lang="en-US" altLang="ko-KR" sz="7200" b="1" dirty="0" smtClean="0">
                <a:solidFill>
                  <a:srgbClr val="00FF00"/>
                </a:solidFill>
                <a:latin typeface="맑은 고딕" pitchFamily="50" charset="-127"/>
                <a:ea typeface="맑은 고딕" pitchFamily="50" charset="-127"/>
              </a:rPr>
              <a:t>Internet</a:t>
            </a:r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00003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6F387-82B4-4178-94AD-AA1EBE568191}" type="slidenum">
              <a:rPr lang="en-US" altLang="ko-KR" smtClean="0">
                <a:solidFill>
                  <a:prstClr val="white"/>
                </a:solidFill>
              </a:rPr>
              <a:pPr/>
              <a:t>22</a:t>
            </a:fld>
            <a:endParaRPr lang="en-US" altLang="ko-KR">
              <a:solidFill>
                <a:prstClr val="white"/>
              </a:solidFill>
            </a:endParaRPr>
          </a:p>
        </p:txBody>
      </p:sp>
      <p:sp>
        <p:nvSpPr>
          <p:cNvPr id="3" name="타원 2"/>
          <p:cNvSpPr/>
          <p:nvPr/>
        </p:nvSpPr>
        <p:spPr bwMode="auto">
          <a:xfrm>
            <a:off x="-13992" y="188640"/>
            <a:ext cx="9122118" cy="3024336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What </a:t>
            </a:r>
          </a:p>
          <a:p>
            <a:pPr algn="ctr"/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in a </a:t>
            </a:r>
            <a:r>
              <a:rPr lang="en-US" altLang="ko-KR" sz="7200" b="1" dirty="0" smtClean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class</a:t>
            </a:r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?</a:t>
            </a:r>
          </a:p>
        </p:txBody>
      </p:sp>
      <p:sp>
        <p:nvSpPr>
          <p:cNvPr id="4" name="타원 3"/>
          <p:cNvSpPr/>
          <p:nvPr/>
        </p:nvSpPr>
        <p:spPr bwMode="auto">
          <a:xfrm>
            <a:off x="0" y="3573016"/>
            <a:ext cx="9122118" cy="3024336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7200" b="1" dirty="0" smtClean="0">
                <a:solidFill>
                  <a:srgbClr val="00FF00"/>
                </a:solidFill>
                <a:latin typeface="맑은 고딕" pitchFamily="50" charset="-127"/>
                <a:ea typeface="맑은 고딕" pitchFamily="50" charset="-127"/>
              </a:rPr>
              <a:t>Anything</a:t>
            </a:r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algn="ctr"/>
            <a:r>
              <a:rPr lang="en-US" altLang="ko-KR" sz="7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but </a:t>
            </a:r>
            <a:r>
              <a:rPr lang="en-US" altLang="ko-KR" sz="7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lecturing</a:t>
            </a:r>
            <a:r>
              <a:rPr lang="en-US" altLang="ko-KR" sz="7200" b="1" dirty="0" smtClean="0">
                <a:latin typeface="맑은 고딕" pitchFamily="50" charset="-127"/>
                <a:ea typeface="맑은 고딕" pitchFamily="50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50190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137971" y="88900"/>
            <a:ext cx="8688790" cy="838200"/>
          </a:xfrm>
          <a:solidFill>
            <a:srgbClr val="0000FF"/>
          </a:solidFill>
        </p:spPr>
        <p:txBody>
          <a:bodyPr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Education 3.0 </a:t>
            </a:r>
            <a:r>
              <a:rPr lang="en-US" altLang="ko-KR" dirty="0" smtClean="0">
                <a:solidFill>
                  <a:schemeClr val="tx1"/>
                </a:solidFill>
              </a:rPr>
              <a:t>Class Model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645827" y="6525344"/>
            <a:ext cx="510281" cy="318636"/>
          </a:xfrm>
        </p:spPr>
        <p:txBody>
          <a:bodyPr/>
          <a:lstStyle/>
          <a:p>
            <a:fld id="{CE240C14-0811-4DF5-9A56-07920DD6E5D4}" type="slidenum">
              <a:rPr lang="en-US" altLang="ko-KR" smtClean="0"/>
              <a:pPr/>
              <a:t>23</a:t>
            </a:fld>
            <a:endParaRPr lang="en-US" altLang="ko-KR" dirty="0"/>
          </a:p>
        </p:txBody>
      </p:sp>
      <p:sp>
        <p:nvSpPr>
          <p:cNvPr id="6" name="AutoShape 7" descr="data:image/jpeg;base64,/9j/4AAQSkZJRgABAQAAAQABAAD/2wCEAAkGBhQSEBUUExQUFBUUFxcUFxcYFxgUFxgYFBcWFhcVFBQXHCcgGBojGRQWHy8gIycpLCwsGB4xNTAqNSYrLCkBCQoKDgwOGg8PGjQkHyUvLC8pMDAvLSwqLCwtLCwsKiwsLCwsLCwsKSwsLCwsLCwsLCksKSwsLCwpLCwsLCwsLP/AABEIALwBDAMBIgACEQEDEQH/xAAbAAABBQEBAAAAAAAAAAAAAAAAAQQFBgcDAv/EAE0QAAIBAgQCBwMIBQcKBwAAAAECAwARBAUSITFBBhMiUWFxgQeRoRQjMkJScrHBFXOCkrIzNDWiwtHwFiQlQ1Riw9Lh8Rc2U2N0hJP/xAAaAQEAAwEBAQAAAAAAAAAAAAAAAQIDBAUG/8QALxEAAgIBBAAEBgEDBQAAAAAAAAECEQMEEiExEyJBUQUUMmFxgcGRobEjJDPR8P/aAAwDAQACEQMRAD8A3GiiigCiiigCiiigCiiigCiiigCiiigCiiigCiiigCiiigCiiigCiiigCiiigCiiigCiivJagFvQDSWpVoBaKKKAKKKKAKQ0tJQEXjelGFhcpLPGji11ZrEXFxceRp5l+ZRzpridZFuRqU3FxxFY/wC0KEvmroOLmFR5siAfE1YfZBmPZngPFSJQPPsv8Qvvr2c3w2MNIs8ZW6Ta/JhHLc9pecyzyDD6eulSPVfTqNr6bXt5XHvpMtz6DEEiGVJCti2k3sDe1/dWY+0vEmfMFhX/AFSBfUgyOf3be6nnscPzuI+5H/E9JfDYx0fzDl5qTr8ukFlue01Kio3OekUGFUGeQJfgNyzW+yo3PnwqIwXtKwUjaesKE7AupRf3uA9bV5sNPlnHdGLa/Bq5JOmy0E1HZd0iw87lIZo5GA1EKbm2wv8AEU+ZrqT3isl9kv8APn/Ut/Glb6fSrLhyZG/pr+5WU6aXua9RUbnHSCDCqGmcIDwG5ZvuqNzUVl/tGwUzhBIUJ2GtSgP7R2HqRXPDT5Zx3xi2veizlFOrLPRSXquZp7QcHA5RpCzA2IRS9j3Eja/heq48U8rqCbf2JbS7LJRUPknS3DYu4hkuw3KEFWt36TxHlS510rw+EZVncoWBYdlmuBsfog1PgZN/h7Xu9q5G5VZL0VzinDIHH0SAwPgRcfConJ+l+GxTlIXLMF1EaWXYEC92HeRVVjnJNpcLv7C0d8T0jw8cvVPNGshKjQTZrtbSLeNxUlWQdMf6cX9Zhv7Favj8wjhQySsEReLHh4DxPhXZqdIsUcbi7c1ZSE7bv0HNFVE+1LA3tqk8+ra39/wqx5ZmsWIjEkLh0O1x3jiCDuD4GufJp8uJXOLS+6LKSfTHdFQR6bYQTNCZbOhcNdWAHVglrsRbYKaTJOmuGxcpjhZiwBbdGUECwJBI8RxtR6fKk5OLpc9eg3LqyepDS15c1gWOLz72HLifyHjXuKm0I3t37/ma6SyBDvVmq4MoT3cndzXqmIxdztXYAmlF9x2Mg768/KB302JJNh764YiMqOR8uPuqUov1G4lAaWorJsUWLDkACPC9StRJU6JTsKKKSqkmQdL/AOnF/W4X/hV2y1hgs+dD2Ud2Xw0zDWvoG0j0rj0u/pxf1uF/4VOva7l+nERTD66FD5xm4+D/AAr67HU1iwvqeNr9nE+Ll7MY9Hh8qxeNxJ4LDiJB5yKyoP3SfdUj7HP5TEfcj/F6c9AMv05Xi5TxlWQD7scbD+Jnpv7HP5TEfcj/AInqmqmpYdRGPUdiX6JgqlH9kVlmH/SmaN1pOgl3IB3EaGyop5cV+POrH046B4ePCPNAnVtFZjYsQy3AIIYnexvfwquI75TmhZkJju4H+/E52Kk7Ejb1FudS/TP2iwz4VoYA5MlgzMNIVQQSBvuTa3dxqci1Es+J6e/DpddV63+gtu17uyU9lebNLhZInN+pICnuRwSF9CrenlVd9kv8+f8AUt/GlWr2a5C+HwjvICrTHVpOxCqLLccibk28RVV9kv8APX/Ut/GlYycGtW8fXH83/cnnyWMc7zCPEZs5xTMIEkaM2ubJFqAUAb9pl3t9o046Xy5Y8IOEssqkbBHUMp2OrULXHG/GvGfYUYLNi80Qkhd2lCkAh0kvqtfbUrMfUDvqUzvpdl6KvybCQSsT2tcIjCi3C9t2vbhtxrr5vDLFGTW1VTSj97K+6Y9wXSaQZC0mo9Yn+bhue7Kqm/eEcb+FNfZn0TgnheaZBIdZjUNwAVVJNuZJbn3VYMVk5xOUsiYdMO8i9aIlsBqUhlvsLMwUeVxVS6BdNEwSSQzq4BfUCFuVawVlZeI+iPjXDByyafMtOqlu5S7r9el+xd8Sju6ossHs0EWNGIhmMSqwdYwuq32k1FvonccDsagfbH/LQfq3/iFdk6dYrFZgseEJWJioCsitZR9ORuY58+7maX2w4VtWHkt2bOl+43DAeov7qtplnhrMXzEuade649fuJbXB7TQMs/msX6pP4BWYeyP+ev8AqT/GlTuF9pMAwSIokafq1jEYU7vp0izcLX3238Kg/ZILY2S/KFv40rPDgyYtNqPEVXX+WS5JyjR46Y/04v6zDf2KvPTjI4sREpnxBgSMk37OksRYXDcTa9rd5qjdMf6bX9Zhv7FO/bAX66C9+r0Np7teo6vXTprd43knpoxlte3v9FbSU/yN84xWUphTFCpkmCWWUKwOu2zszEbX4gXqS9jkh/zleQ6pvU9YD8APdXDHdIcvTANHhox10sfV2EZ1gstmLuRuRvwJv+Hb2OSC+JHP5o+nzg/x51OdP5HLal2vqdvtf0Ef+RfwVrG5b8oziSEkgSYl1JHELqJa3oDWrZH0Qw+EdnhQqWUIbsW2Bvtq4X2v5Cs6yz/zAf8A5Ev4PWviuP4rmmljxp8bFwXwxXL+4tMM4xojiJPPan9Uz2k4wxwx/wC8zD3C/wCRrxIq3RpldRY7jzpVBbmTpRRxJ5ny4Cu8SO41yG3nwHqKrvRbB6gJJAbnhe9gPs+ZFXBsZqGkRkjYEeHeLcqvNqLpHNipqrPAfQO82HvN65y5iOZtXqeEdaE3NwpIvwFyL3HDhT+LL414Io9Ln3mse3ydEU+iF/TqjbST93emrviZm+bV1U8C3YHv4n0q1hbcKW1WTS9C2wjslynqVN21M1rnltyFSVFFG7LhSWpaKgEbiOjuGeXrXhjaS6nWVBa620m/hYe6u2Y5TDiABNGkgU3AYA2PC4vTsmk1VffPh310RSG8GWRJF1SIqx2K6ALLZr3FvG599csuyKDDkmGKOMtYHSoW4HAH3mn16CajfLlX32KQ2x2WRTrpljSRe5gG9RfgfKo/A9DsHC4dMPGGG4JBax7xqJtUyDS1aOWcVtUml+RSfJ5Iphl/R7DwMXhhjjYjSSqgG2xtf0FSNITVFJpUn2SNsflkU66JY1kXjZgDv3juPiKj8F0NwcTh0w8YYbgm7WPeNRNvSpkGlq8cs4rapNL2sikxLVFZl0VwuIbVLAjN9q1mPmy2J9alqKrCcoO4un9g0n2MMtySDDgiGJI78dIsT5txPrXfF4FJUKSIrqeKsAQfQ04oo5Sb3N8k0RGXdFMLA2uKBFbk1iSPIsTb0rtgOj+HgcvFDHGxFiVUAkE3tfzAqRoq0suSV3Ju/uRSI3E9HcNJL1rwxtJdTrKgtdbaTfwsKcY/LY50KSosin6rC4v3juPjTqiq75cc9dfYUiJy3orhcO2qKFEb7ViTvyBa5HpXXL+j2HgYtDDHGxGklVCkjY225bCpGirSyzldybv7ikRsfR3DibrhDGJbltekarm9zfv3NSVFFVcnLt2TQhrP+nc/X4uHDDdU+ccd5bYA+lv3q0A1nc7f6XlDAdrSASSLAFOHwq+H6rOfUXtpFuyAxmBSgAt2W4XDg2YH1ox0yRsLNY9w3Ivz8vA1FTQDDu9pHj6zduak/aBAuD5U+y0xKAwGs8dYIb3Dl+NZ5E7uPRmsia2vhkhgpFk7dlLDs6hvt58R5U+qIjzQnE9Wq9jRqLWtuT48uA86lgahHWuhaKKKEhRRRQBRRRQGM+05z+kmAJHYj5nuNSP/AIS4n/aI/wCvUZ7Tz/pJvuR/gakW6c5rY/MW/wDryf319h/uFp8PgNLy83X8nF5dz3DLJM0xOXY8YeRyy61R01FlIktZ0vwPaB5dxq/9PMqOIwoRZI4j1itqkbQuwYWv37/Cs46N46OXMhLjnYPrBF1svWCwUP8AYUWFha2wvbndvayP8wX9cn8L1yauD+bwpKpOrdcN+69y8H5JEx0Ky0wYNI2kSQhnOpG1qbsTs1SuLzGOIXlkSMd7MF91zVP6E5iMPkxlIuI+ua3eQxsPU2FVPo3kEmbTySzysFW2ojc3a9kQHZVAH4d964Xo/EyZcmWVRi3brt36IvvpJJcs1vB5nFKLxSJJbjpYNbzsdqh/aA3+jcRb7K/xpWd9KejL5XLHNBK2liQrbBlYb6WtswI8N7EEd9xz7NvlORvNaxeNbjuYSKrAeGoGp+TjjyYsuOW6EpL7O76Y32mmuRv7IWJw01yT89z+4lXfE4xI11SOqL3sQo95qieyWULhJ2OwWUk+QjUmqzgoJc5xzF3KooLd+hL2VUXhqPf5nwrXUaRZtVllJ7Yx7f8A0RGe2CXqzW8HnEMptFLHIe5XVj7gad3rIemHQU4BFxEErkKwBvs6E/RZWW21xb3Va8s6Zs2UPiWsZYgyHuMgsFa3jrUkedcubQrZHJglui3Xs0y8cnNSLRi84hiIEkscZPAM6qfcTXqTMolALSRqG3Ul1AI71JO/HlWTdDOiH6RaWaeR9IaxII1u5FySzA2ABHLn4U06ddGzgnjjDs8LB3jDcVPZDjbb7J2txrpXwzC8y0/ieb1446vgp4stu6uDZZcyiUAtJGoYXW7qLjvFzuK7xyBgCCCDuCNwQeYIrO+mGT9bk+GlAu0EUTfsMiK39k/s1KezfOg+X2Y/zfUjeCAa1PlpNv2a4p6OsHjRd1Kmvb2NFPzUWh8yiDaDJGGuBpLqGueA03vc3FORWP8AQjDHG5q2IcXCM05v3k2jHpcfuVsAqms0y001C7dJv7P2JhLcrFooorjLhRRRQCVnfTvDdVi45xztf+E/ALWi1WOnmD14a9r6T8D/ANhWmJ1JMwzryWO5Zop8OrOyqSNiSBuNj5i4quw4lontGRu2mxF4mJ572t5136E4COWJtYuyEDiRsRzta/CrUcnh0lerSx8B+PGpcpQbh6GUcfiVMr2RZnHAGEupXJ3Y9pbDgAwvYcT61Iw4nq21CTWjMXve/Zc8vBT8KaY7ofcHqpCoP1XGtfIH6Q+NMMC+IVShMVo2Mdmub6dri4Bt3XqslGvKW35IRe5F1DUt6rX6R0C8hiRe8SFPx2qJzDpFcHqJJ2PerDR+/Klvdeqxi5dE/MwXZer0tY9hc9x3yqMyYwupljUxpp0hWYCzEKL7GthrbPp54a3eprDIp8oWikorA0MZ9px/0kfuRfga0X/L7A/7Snub/lrxnnQDD4uYyyGUMQF7LACy8NipqP8A/CbB/an/AHx/y17k8+jz4scMrknFVwkc6jOLbXqUXp9m8WMxgbDgt2Fj1WILtc2sDueIG/H3VcvaVEy5XErG7K8QY95CMCffU1k3QLC4ZxIiFnHBnYvp8VHAHxten+f9Ho8ZF1UpYKGD9k2NwCBuQe80nr8PiYYwT2Q9X2wscqlfbKl0awBnyF413ZhNpHeQ5IHqQKiPZf0kiw5lhmYR6yGVm7K3A0srE/RPDj3GtIyPJEwsIhj1aVJI1G57Rud7DvqHzz2d4XEuXIaNzuWjIFz3spBBPjVI6zDN5ceS9s3aa7RLhJU12ipe1DpLDOIoYXWTQxdmU6lBtpChhsTuTt4VLYzLWg6PNG4s2gMw5gvKGsfEAgVK5J7N8LhnEnbldd1MhBCnvCqAL+d6nc3ypcTC8Ml9LgA6TY7EHY27xTJrMMFixYr2xlbb7fIUG7b7ZR/ZZBrwOJT7bsv70Sj86r/s+zdcDjJI8R83qHVMTwV0bbV3D6Qv5Vp/R3o1FgkZIi5DtrOohjewG1gOQprn/QfDYttcilZOGtDpY92q4Ib1FW+ewyyZYzT2T/qqI8OVRrtFa9pfSqB8N1EUiSs7Kx0EMFVDq3YbXJA28645J0ekORTLpOuYmZV5kLoK7eIjuPMVNZb7LcJE4ZusmI3AcjT6qoF/XarNmOJMMMkgQuY0Zgo2J0i9ht4VSerx48ccOnt+ZSbfFslQbblIzX2YdKYYEkhmcR6m6xWbZTdQpUnkeyDv40w9pXSSPFTRrCdSRBruODM+m+nvACjfxpxBisqxs5aVJMKzXYnWBGxvvwGxN78Bz50w6czYUmCHBaWWMPcrc6mkKW7R3Zuxx8QK9jFjg9asuySk+7+lcd36mLb2VfBqmTYZZMvhRhdXw8asPBowD+NY6mOkwJxmG3vIOpP7L/S9UL/vCthix0WDwsIndYwqJHduGpU4X/ZPurKek0yY/M7YcXEhSMNY9ogWaS3cB8Frh+FO8mTevI+b9OHaL5ulXZevZZlHVYPrCO1O2r9heyn9o/tVc644TDLGioosqKFA8FAA/CuwFeJqMzzZZZH6s6Ix2qhaKK5TTBRc1gS2krZ6klCgkkADiTsB5k1FN0rw99nZ7fYR2HoQLGvGLwrzWJUEcQGPZHjbma4vlT2OvQVIsQL7cPCrJJdnLLNN/RE7/wCVsH/u/wD4y/ktNc1z6CaFkHWEkbfMy/8ALTWLIpSLjQeI4m+23MV1XLZkFyosN/pDlvWlRXRzPNqJRrZ2QnRvMGw7sTFMystiAhG43H0rePvqSxmfY2TaKHqh3syavidvQGmy4x7aijWXY2It2txffjb8a9fp1tGoRG2ope43I42AF6tLZLmRzwzaiPkSO2V/KogxdoyW3LOzyEe6340466RzZsQ3ANpjVY9mvY33bkedOcNlc0g+d0ID9Xdz6m4A+NPociVd7nfjYBb27zxpuxo32arJ26IdctjB1aQW+05Lt+85Jrxi8B1osAW+6L/HhVkjy1B9UHxPa/GnIWpWfb9JMPh/NzlZScB0C7as50hWD22ZyQdQBPAD31d6LUtZ5c08rubPRjBR6Ciiisi4UUUUAUUUUAUUUgagFooooAooooApLUtFAVfMPZxg5WLdWUJNz1bFQSeencD0Fdco6A4TDuHSMs67hnYuQe8DgD42vVjorperzuOxzdfkrsj3RGZ7kEWLi6uUNpDBhpOkggEXv5MaaZF0Lw2EbVEh12trYlmAPEDkPQVPUXrNZsih4ak9vt6E7VdiUtMMXnUMf05UHhcE+4b1GP08wgNusPnoa3vtVY45y6RVzivUsJNMVXrTc/RGwHf40wPSeCVCIpAXOwBuDubcxXXJc11fNuNMi8uFxx28f+9Q049mcmpyr0HOHlKNob0Pnwp46XBFN8dBqW4FyPiO6umDkJQahY/43qpeKa49Dhg2sxU8/wAV2P5GjNwxiIQXLEKfBSe01udhXqSA9aCOHG/jw38CKd0JgmuCOy7KwkRRrHUWLeNzYf1QKr+Nykwxyb7ljY9ysOzt3g2FWHEq6yFw11IAC8gRe9+++2/hXPMHV1W/B7xnwJ4X8bio6VIpkSppd0esgzProrn6akq/mOfkRY+tSlU3olKUxUsLcSt/WM2v6hxVyq8lT4GGTlBN9hRRRVTYKKKKAKKKKAKKKKAKKS9eSaAVzTDHJ2CeFPgtR+cy9i3jUx7KSdKyNybMZGxGi5K2J33tbgQfOrLVY6PgfKG+4R8RU7j8asSFmvtyHEnkB41ea81IiM1tuxzei9Zpi4JsbPeaRlSzEIhsqgDa32jci5PHwqGkynF4SZ1+UyqUAdbO5VgxsLKxI43uLcq3elrjdz7GK1MXyujZaKhujGcnEQBmsHXsvbYX7wO41M1ytNOmdKaatBRRRUEiGqh0nzmRphhobgkqGYX4vwF+Q3q3tWffpEjMpRc2d9Pqlgp94+Nb4I23KrpHPqJNRJj/ACShWwcFzbdtTC/fsDypvmHs8hdbwsyHlftqfzFWhSJE7vyIrnhpdJ0ttvt59w8DxqizTXKZVY4e3DMsxuVvA+h1KniD5c1POpzCZizhesuzL9FwbOLcL32a3jY+NXDpBhomgYyjsp2ieYtxIPLaq0mWFGYC5C6Te31XF1a3cbEelavIsiqRzZo5MXMOUWfJsz61LEgsuxtsfMqd18qdY4v1bdX9O221/h32vVWkw6FbtsRwYEqw8nFiPwpzBi8TGLB0nHdJ2H8usUWPqvrWWz2Jxa+L+tUSGQ5+s4ZeDpsQdiRw1W5eI5GjM+tjYyKSym1xuQoHHs9x7+Iqr5vOwlWdIpYJQbttrjbx1JfjwNwL1YsB0ww7quuRUcjdTyPDj3Vk4y6Z2LLGa4ZI4PHLMvj9ZTyv+I8ajM8wTmNlT6WzL4ldx+0OFGLgUHrcOwuOSkH3DmPCn2FxolTtDQw432H3lJ5Ui2nyUfm4fZRMrzk/LYpH2NxG/jqGm58jb3VporMemsMasZI2GoW1gcDfg6nv23FX3o/mHX4WKXm6Anz4H4g1vkXlTK6bi4klRQKKxOsKKKKAKKSigCiigUAUmre1KxrnHvQiz21RWaIdKg8yT6DhTzGsdgCRzuPAjb403zjgv7Qt3m1wPhVo9mOoX+m2iLyzsTqTtdJPhpNMOlGPaaSPDx/Tcjh9Vb8T3XtfyHjXXFkq0Lf74QgD/wBRWUD97TT3o3kbRySzTWMjsQpHJduF+F9h5L41eXHKOLSqWWNPpd/c6YbLlSREG+kC55m3aP4D31x6VYDXZwN4wL+KsSW91gfSpHLjqkdv8drcf1QK7abyEHhw/q/9azjJqW438JPG4+7KxkEvUzD7Ldk/kffV1BqjZnhOrnI3ttby/wAGrNkeY9ahB+kh0t7rq3qPiDWuRX5jLR5KbxS7RKUUV5ZqxPSG+YYsRxsx5DbxPIe+qF0Xh6zMDq+oGc35k7ev0r1Y87xgfn2V38/H/pTTK+jLpPFiNWlrHWvg2wX0U+8V0xbx43XbOKM1nzUul/km8O/VyFTwNrfl/dTvEw3BZQCwG1+FxuL+F6MRglexYXtwr3166tOoarXtcXt327q5kdcY7UVXphmZ+Qup+kxCGwIFgbnY8D2bW8af9E8qVI+s+s4sx3uQuwBvyFjbzqI9oGN0GNAB879Md4DLp9RvVpyRbYeP7oPv3/Otesf7KKV5HXsJicpVgbC173HFTfvFRr4OSP6hYDmp1fA71YqS1VjNoxy6THk7RXPlyDYnSfEFT8aiZsOrTiyxvGblmLKbbcAvG97fGrs8IbiAfMA0zlyGBuMS+gt+FbRyx9UYfI10yp47LcOOAUeTW/Oq/mQCqdDk94vfbwrQ36JYc/U/rN/fRH0RwwP8kD94lvgTXTDPgS5Tf/vyRHRzXqZxlOVy4pgiLtwd7dkDnudr+Favl+CWGJI1+iihR5AWrrFAqiygKByAAHuFdK5s+fxXSVI7seJQCiiiuY1CiiigEtXkmvdIRQHnVevQrm8dNpcSy8tX41NEWOZmpUFhURjc7CpqA7X2d/jVdxWdTzHSNRv9VRb4CrKDZTci043HJq2YEqrX8OHOonEZgZDsCzLZtuCgcSe4WrnlvRqVt5WKA/VG7HwPIVZcPgERNCqAvPxvxueZqVUWYzxyy8PhFfzSEmFtP0lAdfvRkOvxUVM/piMRJIzBVcKQfvC/KovDvYsh4xnT6cj7qr2S4OWXH9VrPyeBSdI4MrNqVfG5I9FtV8q4s5dHJQyPGzQI4gOAteuaYWzlr8b7edt/h8a6SyBVJPAAk+lMcnnd9bMSRcWBAGnbcAjiNx8a575o9JtXT7G2e4YalY237PrxH51HRTfJ5kkO0b/NSdwubxufAMSP2/CpjMsIJWCnlax5qd2uPHYVDOOs1ROu1irjx3B9LWIrph5o0eVqY+HlWaP7LUZxa9xbjflURjcw1A72Uf4uah8JjiE6iQgdULX4al5P522t3116Kxo8j3XTo0kJvbVdgWKnnsPKs/ofJs8r1Plxuh1hMiWSVZ5FsUtoBJ4C/aZeA4899qsAO1csdFqiccbqfXbgaZ5BPqitsNJNgOQPaAHvt6VnKVs7IRWNKCHGAxDNcPpuO64Fu7fmKMThwG128+8W4MPLmO6uc/Yk1cjv+R+FjT4ttQtGT5szL2gyscXHcWARbHkdySQefGtGy5LQxjuRR7lFZu+YtjMUsRAKrISh5hXNtPlp39K1ACtsnEEmZYnubkeqKKKxOgKKKKAKKKKAKKKKAKKKKAKKKKAKKKKAK8PEDxF690UA0fK4zxW/qa7Q4ZUFlUKPAWrrRU2yKEFLRRUElX6WYYr84pKhh1bkcRf6LflUVBiPk8kUurV9SQgWurc7Duq64zCrIjIwuGFj/f51m+ZI0DtDLw+qeRXkRXo6ZLNFw9TztRjcZrJEvOeYsCMAb69/2V3Pv2HrT3L8PojVTxtc+Z3PxNUjozmvXSpE7fQ2Unmq72872HkKvk0oVSTyFedLHKE2pHTilvbmNYmBdmPAXN/gPgDVYzjNg8jSRWvGun74vvfyttTLpV0gZHOHU22UueZuL6fLe9deiWSGe0sg+aB7IP8ArCOf3AR6nwFbw8nmObI5ZP8ATj+zmuKEumQWV0N1v334MO6n/RXF6sXLfYuHJHjqDfmaks86MiQmSI6JOfc3n3HxqmRvLBidUgKEctweFtuRHjXW8UNTG4dr0MoY5aZ16GpGoLJ+xPJH52/YNx/VcV6yvpCrrub+I/Mcq44uYLilcEEHST63jb4FTXm5YSg+UdryxlUkTeMiuu3Ebj0/6bVBdIc6EOCc33I6tf2xx9Fv7qnsVikjQu7KiruWYgAeZNZjn2cxZguiFZNKy3DkaQ6niIxxNye7Ye6tMcHJjK9vK9eB57Ncv1SGYjhdh67L8LmtJqJ6OZT1EAW1id28DawX0G1S1Mst0uDXHHbEKKKKzNAooooAooooAooooAooooAooooAooooAooooAooooAooooAphm2Tx4hNMi37iNmU96nlT+ipjJxdrshpPhmfT+zqWNi0Eqt4NdGt4Ou1/QVFZl0fx/WI5fEtoIIUt1qXU3GwrVbUaa6Xqpy5nTMvBj6GdZR0FmnnM2LNgxuV4FrcrA9leHO9aFHEFAAAAAsAOAA5CvdqWsJzci8IKK4EtTbG5bHKumRQw8eXkeVOqKqm1yizSfZUMV0EsdUEzRnubtD3ix/Gmk/RXGtYM8DAX3u6kg8tlPcKvVqS1dHzWRqpc/kx+XhdpFTbohJLbrnU23tvJbxGoCpXKejMUB1bs/2jy8hyqYtRasnlk1Vl44ox6CiiiszQKKKKAKKKKAKKKKAKKKKAKKKKAKKKKA//9k="/>
          <p:cNvSpPr>
            <a:spLocks noChangeAspect="1" noChangeArrowheads="1"/>
          </p:cNvSpPr>
          <p:nvPr/>
        </p:nvSpPr>
        <p:spPr bwMode="auto">
          <a:xfrm>
            <a:off x="76200" y="-863600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109990" y="1107328"/>
            <a:ext cx="4293948" cy="584775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Interactive Class</a:t>
            </a:r>
            <a:endParaRPr lang="ko-KR" altLang="en-US" sz="3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662992" y="1106963"/>
            <a:ext cx="4163769" cy="584775"/>
          </a:xfrm>
          <a:prstGeom prst="rect">
            <a:avLst/>
          </a:prstGeom>
          <a:solidFill>
            <a:srgbClr val="0000CC"/>
          </a:solidFill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Online Self-Learning</a:t>
            </a:r>
            <a:endParaRPr lang="ko-KR" altLang="en-US" sz="3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7971" y="6290156"/>
            <a:ext cx="443402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sz="24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Team Learning + TA Support</a:t>
            </a:r>
            <a:endParaRPr lang="ko-KR" altLang="en-US" sz="2400" b="1" dirty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766695" y="6182434"/>
            <a:ext cx="4224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ko-KR" altLang="en-US" dirty="0">
              <a:solidFill>
                <a:schemeClr val="bg2"/>
              </a:solidFill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0596" y="1989039"/>
            <a:ext cx="1737668" cy="11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06549" y="1967781"/>
            <a:ext cx="1639409" cy="1135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7115687" y="1691738"/>
            <a:ext cx="15317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Lecture Slides</a:t>
            </a:r>
            <a:endParaRPr lang="ko-KR" altLang="en-US" sz="16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230655" y="1669458"/>
            <a:ext cx="15301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Lecture Video</a:t>
            </a:r>
            <a:endParaRPr lang="ko-KR" altLang="en-US" sz="16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9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259" y="4592963"/>
            <a:ext cx="1529630" cy="617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7118980" y="3055921"/>
            <a:ext cx="13099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Quiz &amp; HW</a:t>
            </a:r>
            <a:endParaRPr lang="ko-KR" altLang="en-US" sz="16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1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258" y="3366609"/>
            <a:ext cx="1512513" cy="1006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5289303" y="3056510"/>
            <a:ext cx="10813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Textbook</a:t>
            </a:r>
            <a:endParaRPr lang="ko-KR" altLang="en-US" sz="16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4852350" y="5229200"/>
            <a:ext cx="4210780" cy="1008112"/>
          </a:xfrm>
          <a:prstGeom prst="roundRect">
            <a:avLst/>
          </a:prstGeom>
          <a:solidFill>
            <a:srgbClr val="99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Online Interaction</a:t>
            </a:r>
            <a:endParaRPr kumimoji="0" lang="ko-KR" altLang="en-US" sz="18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직사각형 43"/>
          <p:cNvSpPr/>
          <p:nvPr/>
        </p:nvSpPr>
        <p:spPr bwMode="auto">
          <a:xfrm>
            <a:off x="4958673" y="5589240"/>
            <a:ext cx="549431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err="1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QuierySearch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직사각형 44"/>
          <p:cNvSpPr/>
          <p:nvPr/>
        </p:nvSpPr>
        <p:spPr bwMode="auto">
          <a:xfrm>
            <a:off x="5509458" y="5589240"/>
            <a:ext cx="680615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Interactive Watching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 bwMode="auto">
          <a:xfrm>
            <a:off x="7764158" y="5589240"/>
            <a:ext cx="552258" cy="5515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err="1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Authentification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직사각형 46"/>
          <p:cNvSpPr/>
          <p:nvPr/>
        </p:nvSpPr>
        <p:spPr bwMode="auto">
          <a:xfrm>
            <a:off x="6190073" y="5589240"/>
            <a:ext cx="499495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Q&amp;A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직사각형 47"/>
          <p:cNvSpPr/>
          <p:nvPr/>
        </p:nvSpPr>
        <p:spPr bwMode="auto">
          <a:xfrm>
            <a:off x="8337394" y="5589240"/>
            <a:ext cx="653728" cy="5515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Evaluation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모서리가 둥근 직사각형 49"/>
          <p:cNvSpPr/>
          <p:nvPr/>
        </p:nvSpPr>
        <p:spPr bwMode="auto">
          <a:xfrm>
            <a:off x="109990" y="5222891"/>
            <a:ext cx="4293948" cy="1008112"/>
          </a:xfrm>
          <a:prstGeom prst="roundRect">
            <a:avLst/>
          </a:prstGeom>
          <a:solidFill>
            <a:srgbClr val="99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Interaction in Class</a:t>
            </a:r>
            <a:endParaRPr kumimoji="0" lang="ko-KR" altLang="en-US" sz="18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" name="직사각형 50"/>
          <p:cNvSpPr/>
          <p:nvPr/>
        </p:nvSpPr>
        <p:spPr bwMode="auto">
          <a:xfrm>
            <a:off x="675073" y="5589240"/>
            <a:ext cx="558183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Discussion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직사각형 51"/>
          <p:cNvSpPr/>
          <p:nvPr/>
        </p:nvSpPr>
        <p:spPr bwMode="auto">
          <a:xfrm>
            <a:off x="1242048" y="5589240"/>
            <a:ext cx="645631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Team Learning/Task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직사각형 52"/>
          <p:cNvSpPr/>
          <p:nvPr/>
        </p:nvSpPr>
        <p:spPr bwMode="auto">
          <a:xfrm>
            <a:off x="3787923" y="5589240"/>
            <a:ext cx="552258" cy="5515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맑은 고딕" pitchFamily="50" charset="-127"/>
                <a:ea typeface="맑은 고딕" pitchFamily="50" charset="-127"/>
              </a:rPr>
              <a:t>Labs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직사각형 53"/>
          <p:cNvSpPr/>
          <p:nvPr/>
        </p:nvSpPr>
        <p:spPr bwMode="auto">
          <a:xfrm>
            <a:off x="137970" y="5589240"/>
            <a:ext cx="519222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맑은 고딕" pitchFamily="50" charset="-127"/>
                <a:ea typeface="맑은 고딕" pitchFamily="50" charset="-127"/>
              </a:rPr>
              <a:t>Q&amp;A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직사각형 54"/>
          <p:cNvSpPr/>
          <p:nvPr/>
        </p:nvSpPr>
        <p:spPr bwMode="auto">
          <a:xfrm>
            <a:off x="2915816" y="5589240"/>
            <a:ext cx="843119" cy="5515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맑은 고딕" pitchFamily="50" charset="-127"/>
                <a:ea typeface="맑은 고딕" pitchFamily="50" charset="-127"/>
              </a:rPr>
              <a:t>Presentation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십자형 55"/>
          <p:cNvSpPr/>
          <p:nvPr/>
        </p:nvSpPr>
        <p:spPr bwMode="auto">
          <a:xfrm>
            <a:off x="4478663" y="3333212"/>
            <a:ext cx="576064" cy="575017"/>
          </a:xfrm>
          <a:prstGeom prst="plus">
            <a:avLst>
              <a:gd name="adj" fmla="val 34157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</a:endParaRPr>
          </a:p>
        </p:txBody>
      </p:sp>
      <p:sp>
        <p:nvSpPr>
          <p:cNvPr id="58" name="직사각형 57"/>
          <p:cNvSpPr/>
          <p:nvPr/>
        </p:nvSpPr>
        <p:spPr bwMode="auto">
          <a:xfrm>
            <a:off x="1862072" y="5589240"/>
            <a:ext cx="526872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Interactive</a:t>
            </a:r>
          </a:p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맑은 고딕" pitchFamily="50" charset="-127"/>
                <a:ea typeface="맑은 고딕" pitchFamily="50" charset="-127"/>
              </a:rPr>
              <a:t>Exercise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50" name="Picture 2" descr="C:\Users\Sec\Documents\작업\Education 3.0\capture\퀴즈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549" y="3333212"/>
            <a:ext cx="1564863" cy="81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ec\Documents\작업\Education 3.0\capture\Q&amp;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977" y="4593321"/>
            <a:ext cx="1144005" cy="63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5258163" y="4314582"/>
            <a:ext cx="12553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Virtual Lab</a:t>
            </a:r>
            <a:endParaRPr lang="ko-KR" altLang="en-US" sz="16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3" name="Picture 35" descr="calculus 조교장면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9990" y="1988840"/>
            <a:ext cx="4230192" cy="2820128"/>
          </a:xfrm>
          <a:prstGeom prst="rect">
            <a:avLst/>
          </a:prstGeom>
        </p:spPr>
      </p:pic>
      <p:sp>
        <p:nvSpPr>
          <p:cNvPr id="64" name="직사각형 63"/>
          <p:cNvSpPr/>
          <p:nvPr/>
        </p:nvSpPr>
        <p:spPr bwMode="auto">
          <a:xfrm>
            <a:off x="2388944" y="5589240"/>
            <a:ext cx="526872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Evaluation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5" name="직사각형 64"/>
          <p:cNvSpPr/>
          <p:nvPr/>
        </p:nvSpPr>
        <p:spPr bwMode="auto">
          <a:xfrm>
            <a:off x="6702898" y="5589240"/>
            <a:ext cx="499495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err="1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Inform.Sharing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6" name="직사각형 65"/>
          <p:cNvSpPr/>
          <p:nvPr/>
        </p:nvSpPr>
        <p:spPr bwMode="auto">
          <a:xfrm>
            <a:off x="7220596" y="5589240"/>
            <a:ext cx="499495" cy="55151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Discussion</a:t>
            </a: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743889" y="3871167"/>
            <a:ext cx="25216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16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Q&amp;A,</a:t>
            </a:r>
          </a:p>
          <a:p>
            <a:pPr algn="l"/>
            <a:r>
              <a:rPr lang="en-US" altLang="ko-KR" sz="16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Information Sharing,</a:t>
            </a:r>
          </a:p>
          <a:p>
            <a:pPr algn="l"/>
            <a:r>
              <a:rPr lang="en-US" altLang="ko-KR" sz="16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Social Network Services</a:t>
            </a:r>
            <a:endParaRPr lang="ko-KR" altLang="en-US" sz="16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118289" y="1828042"/>
            <a:ext cx="208555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sz="2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No Lecturing</a:t>
            </a:r>
            <a:endParaRPr lang="ko-KR" altLang="en-US" sz="2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왼쪽/오른쪽 화살표 1"/>
          <p:cNvSpPr/>
          <p:nvPr/>
        </p:nvSpPr>
        <p:spPr bwMode="auto">
          <a:xfrm>
            <a:off x="3491880" y="2058874"/>
            <a:ext cx="2016224" cy="938078"/>
          </a:xfrm>
          <a:prstGeom prst="leftRightArrow">
            <a:avLst/>
          </a:prstGeom>
          <a:solidFill>
            <a:srgbClr val="0000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Flipped</a:t>
            </a:r>
            <a:endParaRPr kumimoji="0" lang="ko-KR" altLang="en-US" sz="2800" b="1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6200" y="4808968"/>
            <a:ext cx="458679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Problem-Based, Collaborative, Active</a:t>
            </a:r>
            <a:endParaRPr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526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06124"/>
            <a:ext cx="8820472" cy="838200"/>
          </a:xfrm>
        </p:spPr>
        <p:txBody>
          <a:bodyPr/>
          <a:lstStyle/>
          <a:p>
            <a:r>
              <a:rPr lang="en-US" altLang="ko-KR" dirty="0" smtClean="0"/>
              <a:t>Interactive Teaching &amp; Learning in Class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84576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altLang="ko-KR" dirty="0" smtClean="0"/>
              <a:t>Quizzes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/>
              <a:t>Q&amp;A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 smtClean="0"/>
              <a:t>Review &amp; Summary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/>
              <a:t>Interactive Problem Solving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/>
              <a:t>Discussion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/>
              <a:t>Group Learning/Discussion/Project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 smtClean="0"/>
              <a:t>Labs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010400" y="6635340"/>
            <a:ext cx="1977550" cy="200488"/>
          </a:xfrm>
        </p:spPr>
        <p:txBody>
          <a:bodyPr/>
          <a:lstStyle/>
          <a:p>
            <a:fld id="{CE240C14-0811-4DF5-9A56-07920DD6E5D4}" type="slidenum">
              <a:rPr lang="en-US" altLang="ko-KR" smtClean="0"/>
              <a:pPr/>
              <a:t>24</a:t>
            </a:fld>
            <a:endParaRPr lang="en-US" altLang="ko-KR" dirty="0"/>
          </a:p>
        </p:txBody>
      </p:sp>
      <p:pic>
        <p:nvPicPr>
          <p:cNvPr id="6" name="Picture 2" descr="C:\Documents and Settings\이태억\My Documents\My Pictures\그림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377" y="4964655"/>
            <a:ext cx="2800692" cy="186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edu3.kaist.ac.kr/_HTML/img/contents/sub3_2_con5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376" y="1008619"/>
            <a:ext cx="2868673" cy="178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377" y="2932380"/>
            <a:ext cx="2832364" cy="188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093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39552" y="332656"/>
            <a:ext cx="8496944" cy="838200"/>
          </a:xfrm>
        </p:spPr>
        <p:txBody>
          <a:bodyPr/>
          <a:lstStyle/>
          <a:p>
            <a:r>
              <a:rPr lang="en-US" altLang="ko-KR" dirty="0" smtClean="0"/>
              <a:t>Changes for Interaction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489654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Assume </a:t>
            </a:r>
            <a:r>
              <a:rPr lang="en-US" altLang="ko-KR" dirty="0" smtClean="0">
                <a:solidFill>
                  <a:srgbClr val="FF0000"/>
                </a:solidFill>
              </a:rPr>
              <a:t>self-study</a:t>
            </a:r>
            <a:r>
              <a:rPr lang="en-US" altLang="ko-KR" dirty="0" smtClean="0"/>
              <a:t> of lecture videos, quizzes, &amp; problem sets before coming to the class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Max </a:t>
            </a:r>
            <a:r>
              <a:rPr lang="en-US" altLang="ko-KR" dirty="0">
                <a:solidFill>
                  <a:srgbClr val="FF0000"/>
                </a:solidFill>
              </a:rPr>
              <a:t>48</a:t>
            </a:r>
            <a:r>
              <a:rPr lang="en-US" altLang="ko-KR" dirty="0"/>
              <a:t> </a:t>
            </a:r>
            <a:r>
              <a:rPr lang="en-US" altLang="ko-KR" dirty="0" smtClean="0"/>
              <a:t>Students/Class – </a:t>
            </a:r>
            <a:r>
              <a:rPr lang="en-US" altLang="ko-KR" dirty="0" smtClean="0">
                <a:solidFill>
                  <a:srgbClr val="FF0000"/>
                </a:solidFill>
              </a:rPr>
              <a:t>2 Sessions </a:t>
            </a:r>
            <a:r>
              <a:rPr lang="en-US" altLang="ko-KR" dirty="0" smtClean="0"/>
              <a:t>for 100 Students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½ Class Hours: </a:t>
            </a:r>
            <a:r>
              <a:rPr lang="en-US" altLang="ko-KR" dirty="0" smtClean="0">
                <a:solidFill>
                  <a:srgbClr val="FF0000"/>
                </a:solidFill>
              </a:rPr>
              <a:t>One</a:t>
            </a:r>
            <a:r>
              <a:rPr lang="en-US" altLang="ko-KR" dirty="0" smtClean="0"/>
              <a:t> Class/Week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</a:rPr>
              <a:t>6</a:t>
            </a:r>
            <a:r>
              <a:rPr lang="en-US" altLang="ko-KR" dirty="0" smtClean="0"/>
              <a:t> Students/Group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1 TA for each </a:t>
            </a:r>
            <a:r>
              <a:rPr lang="en-US" altLang="ko-KR" dirty="0" smtClean="0">
                <a:solidFill>
                  <a:srgbClr val="FF0000"/>
                </a:solidFill>
              </a:rPr>
              <a:t>15</a:t>
            </a:r>
            <a:r>
              <a:rPr lang="en-US" altLang="ko-KR" dirty="0" smtClean="0"/>
              <a:t> students: </a:t>
            </a:r>
            <a:r>
              <a:rPr lang="en-US" altLang="ko-KR" dirty="0" smtClean="0">
                <a:solidFill>
                  <a:srgbClr val="FF0000"/>
                </a:solidFill>
              </a:rPr>
              <a:t>2~4</a:t>
            </a:r>
            <a:r>
              <a:rPr lang="en-US" altLang="ko-KR" dirty="0" smtClean="0"/>
              <a:t> TAs/Class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More </a:t>
            </a:r>
            <a:r>
              <a:rPr lang="en-US" altLang="ko-KR" dirty="0">
                <a:solidFill>
                  <a:srgbClr val="FF0000"/>
                </a:solidFill>
              </a:rPr>
              <a:t>TA </a:t>
            </a:r>
            <a:r>
              <a:rPr lang="en-US" altLang="ko-KR" dirty="0" smtClean="0">
                <a:solidFill>
                  <a:srgbClr val="FF0000"/>
                </a:solidFill>
              </a:rPr>
              <a:t>roles </a:t>
            </a:r>
            <a:r>
              <a:rPr lang="en-US" altLang="ko-KR" dirty="0" smtClean="0"/>
              <a:t>in classrooms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/>
              <a:t>Individual professor </a:t>
            </a:r>
            <a:r>
              <a:rPr lang="en-US" altLang="ko-KR" dirty="0" smtClean="0">
                <a:solidFill>
                  <a:schemeClr val="accent3"/>
                </a:solidFill>
              </a:rPr>
              <a:t>consulting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New </a:t>
            </a:r>
            <a:r>
              <a:rPr lang="en-US" altLang="ko-KR" dirty="0">
                <a:solidFill>
                  <a:srgbClr val="FF0000"/>
                </a:solidFill>
              </a:rPr>
              <a:t>Interactive Classrooms</a:t>
            </a:r>
            <a:endParaRPr lang="ko-KR" alt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dirty="0" smtClean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2EDF-FBEC-4C66-AA11-453EC146EF5B}" type="slidenum">
              <a:rPr lang="en-US" altLang="ko-KR" smtClean="0"/>
              <a:pPr/>
              <a:t>25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3090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2EDF-FBEC-4C66-AA11-453EC146EF5B}" type="slidenum">
              <a:rPr lang="en-US" altLang="ko-KR" smtClean="0"/>
              <a:pPr/>
              <a:t>26</a:t>
            </a:fld>
            <a:endParaRPr lang="en-US" altLang="ko-K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4630" y="0"/>
            <a:ext cx="4392488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06140" y="6093296"/>
            <a:ext cx="828092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sz="24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4 Classrooms in Spring 2013</a:t>
            </a:r>
            <a:r>
              <a:rPr lang="ko-KR" altLang="en-US" sz="24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 8 More in 2013</a:t>
            </a:r>
            <a:endParaRPr lang="ko-KR" altLang="en-US" sz="2400" b="1" dirty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218" name="Picture 2" descr="http://edu3.kaist.ac.kr/_HTML/img/contents/sub3_2_con5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57718"/>
            <a:ext cx="3131840" cy="195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4016" y="116632"/>
            <a:ext cx="5004048" cy="838200"/>
          </a:xfrm>
        </p:spPr>
        <p:txBody>
          <a:bodyPr/>
          <a:lstStyle/>
          <a:p>
            <a:r>
              <a:rPr lang="en-US" altLang="ko-KR" sz="3200" dirty="0" smtClean="0">
                <a:solidFill>
                  <a:schemeClr val="bg2"/>
                </a:solidFill>
              </a:rPr>
              <a:t>Interactive Classrooms</a:t>
            </a:r>
            <a:endParaRPr lang="ko-KR" altLang="en-US" sz="3200" dirty="0">
              <a:solidFill>
                <a:schemeClr val="bg2"/>
              </a:solidFill>
            </a:endParaRPr>
          </a:p>
        </p:txBody>
      </p:sp>
      <p:pic>
        <p:nvPicPr>
          <p:cNvPr id="1026" name="Picture 2" descr="C:\Documents and Settings\이태억\My Documents\My Pictures\그림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116"/>
            <a:ext cx="4546600" cy="30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이태억\My Documents\My Pictures\그림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0" y="2924944"/>
            <a:ext cx="4546600" cy="30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73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smtClean="0">
                <a:solidFill>
                  <a:schemeClr val="bg2"/>
                </a:solidFill>
              </a:rPr>
              <a:t>Online Self-Learning System: e-Learning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27</a:t>
            </a:fld>
            <a:endParaRPr lang="en-US" altLang="ko-KR" dirty="0"/>
          </a:p>
        </p:txBody>
      </p:sp>
      <p:pic>
        <p:nvPicPr>
          <p:cNvPr id="1034" name="Picture 10" descr="C:\Users\Sec\Documents\작업\Education 3.0\capture\수업촬영_동영상강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86" y="1234039"/>
            <a:ext cx="8536626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ec\Documents\작업\Education 3.0\capture\퀴즈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409" y="5373216"/>
            <a:ext cx="2866591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슬라이드 번호 개체 틀 3"/>
          <p:cNvSpPr txBox="1">
            <a:spLocks/>
          </p:cNvSpPr>
          <p:nvPr/>
        </p:nvSpPr>
        <p:spPr bwMode="black">
          <a:xfrm>
            <a:off x="7010400" y="645333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bg2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CE240C14-0811-4DF5-9A56-07920DD6E5D4}" type="slidenum">
              <a:rPr lang="en-US" altLang="ko-KR" smtClean="0"/>
              <a:pPr/>
              <a:t>27</a:t>
            </a:fld>
            <a:endParaRPr lang="en-US" altLang="ko-KR" dirty="0"/>
          </a:p>
        </p:txBody>
      </p:sp>
      <p:sp>
        <p:nvSpPr>
          <p:cNvPr id="2" name="TextBox 1"/>
          <p:cNvSpPr txBox="1"/>
          <p:nvPr/>
        </p:nvSpPr>
        <p:spPr>
          <a:xfrm>
            <a:off x="6619907" y="1234039"/>
            <a:ext cx="2167581" cy="156966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0000CC"/>
                </a:solidFill>
              </a:rPr>
              <a:t>Personalized,</a:t>
            </a:r>
            <a:endParaRPr lang="en-US" sz="2400" b="1" dirty="0">
              <a:solidFill>
                <a:srgbClr val="0000CC"/>
              </a:solidFill>
            </a:endParaRPr>
          </a:p>
          <a:p>
            <a:pPr algn="l"/>
            <a:r>
              <a:rPr lang="en-US" sz="2400" b="1" dirty="0" smtClean="0">
                <a:solidFill>
                  <a:srgbClr val="0000CC"/>
                </a:solidFill>
              </a:rPr>
              <a:t>Interactive,</a:t>
            </a:r>
          </a:p>
          <a:p>
            <a:pPr algn="l"/>
            <a:r>
              <a:rPr lang="en-US" sz="2400" b="1" dirty="0" smtClean="0">
                <a:solidFill>
                  <a:srgbClr val="0000CC"/>
                </a:solidFill>
              </a:rPr>
              <a:t>Intelligent,</a:t>
            </a:r>
          </a:p>
          <a:p>
            <a:pPr algn="l"/>
            <a:r>
              <a:rPr lang="en-US" sz="2400" b="1" dirty="0" smtClean="0">
                <a:solidFill>
                  <a:srgbClr val="0000CC"/>
                </a:solidFill>
              </a:rPr>
              <a:t>Collaborative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5592388"/>
            <a:ext cx="7990264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800" b="1" dirty="0" smtClean="0">
                <a:solidFill>
                  <a:srgbClr val="0000CC"/>
                </a:solidFill>
              </a:rPr>
              <a:t>e-Learning Technologies – available, evolving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-1" y="1412776"/>
            <a:ext cx="4159793" cy="267765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0000CC"/>
                </a:solidFill>
              </a:rPr>
              <a:t>MOODLE-based</a:t>
            </a:r>
            <a:r>
              <a:rPr lang="en-US" altLang="ko-KR" sz="2400" b="1" dirty="0" smtClean="0">
                <a:solidFill>
                  <a:srgbClr val="0000CC"/>
                </a:solidFill>
              </a:rPr>
              <a:t>, CAMTASIA,</a:t>
            </a:r>
          </a:p>
          <a:p>
            <a:pPr algn="l"/>
            <a:r>
              <a:rPr lang="en-US" sz="2400" b="1" dirty="0" smtClean="0">
                <a:solidFill>
                  <a:srgbClr val="0000CC"/>
                </a:solidFill>
              </a:rPr>
              <a:t>Segmented into </a:t>
            </a:r>
            <a:r>
              <a:rPr lang="en-US" sz="2400" b="1" dirty="0" smtClean="0">
                <a:solidFill>
                  <a:srgbClr val="FF0000"/>
                </a:solidFill>
              </a:rPr>
              <a:t>10 min</a:t>
            </a:r>
            <a:r>
              <a:rPr lang="en-US" altLang="ko-KR" sz="2400" b="1" dirty="0" smtClean="0">
                <a:solidFill>
                  <a:srgbClr val="0000CC"/>
                </a:solidFill>
              </a:rPr>
              <a:t>,</a:t>
            </a:r>
          </a:p>
          <a:p>
            <a:pPr algn="l"/>
            <a:r>
              <a:rPr lang="en-US" sz="2400" b="1" dirty="0" smtClean="0">
                <a:solidFill>
                  <a:srgbClr val="0000CC"/>
                </a:solidFill>
              </a:rPr>
              <a:t>Q&amp;A, Quizzes, SNS, </a:t>
            </a:r>
          </a:p>
          <a:p>
            <a:pPr algn="l"/>
            <a:endParaRPr lang="en-US" sz="2400" b="1" dirty="0" smtClean="0">
              <a:solidFill>
                <a:srgbClr val="0000CC"/>
              </a:solidFill>
            </a:endParaRPr>
          </a:p>
          <a:p>
            <a:pPr algn="l"/>
            <a:r>
              <a:rPr lang="en-US" altLang="ko-KR" sz="2400" b="1" dirty="0" smtClean="0">
                <a:solidFill>
                  <a:srgbClr val="0000CC"/>
                </a:solidFill>
              </a:rPr>
              <a:t>Smartphone Camera-based Q&amp;A</a:t>
            </a:r>
            <a:r>
              <a:rPr lang="en-US" altLang="ko-KR" sz="2400" b="1" dirty="0">
                <a:solidFill>
                  <a:srgbClr val="0000CC"/>
                </a:solidFill>
              </a:rPr>
              <a:t>, Concept Tree,  </a:t>
            </a:r>
            <a:r>
              <a:rPr lang="en-US" altLang="ko-KR" sz="2400" b="1" dirty="0" smtClean="0">
                <a:solidFill>
                  <a:srgbClr val="0000CC"/>
                </a:solidFill>
              </a:rPr>
              <a:t>…</a:t>
            </a:r>
            <a:endParaRPr lang="en-US" sz="2400" b="1" dirty="0" smtClean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97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white"/>
                </a:solidFill>
              </a:rPr>
              <a:pPr/>
              <a:t>28</a:t>
            </a:fld>
            <a:endParaRPr lang="en-US" altLang="ko-KR" dirty="0">
              <a:solidFill>
                <a:prstClr val="white"/>
              </a:solidFill>
            </a:endParaRPr>
          </a:p>
        </p:txBody>
      </p:sp>
      <p:pic>
        <p:nvPicPr>
          <p:cNvPr id="4099" name="Picture 3" descr="C:\Users\Lee\Documents\작업\Edu 3.0\SDIM91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타원 4"/>
          <p:cNvSpPr/>
          <p:nvPr/>
        </p:nvSpPr>
        <p:spPr bwMode="auto">
          <a:xfrm>
            <a:off x="76051" y="620688"/>
            <a:ext cx="8928992" cy="3672408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r>
              <a:rPr lang="en-US" altLang="ko-KR" sz="66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Effectiveness?</a:t>
            </a:r>
          </a:p>
          <a:p>
            <a:pPr algn="ctr">
              <a:lnSpc>
                <a:spcPct val="150000"/>
              </a:lnSpc>
            </a:pPr>
            <a:r>
              <a:rPr lang="en-US" altLang="ko-KR" sz="66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Justified?</a:t>
            </a:r>
          </a:p>
        </p:txBody>
      </p:sp>
    </p:spTree>
    <p:extLst>
      <p:ext uri="{BB962C8B-B14F-4D97-AF65-F5344CB8AC3E}">
        <p14:creationId xmlns:p14="http://schemas.microsoft.com/office/powerpoint/2010/main" val="47371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smtClean="0">
                <a:solidFill>
                  <a:schemeClr val="bg2"/>
                </a:solidFill>
              </a:rPr>
              <a:t>Overall Satisfaction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2EDF-FBEC-4C66-AA11-453EC146EF5B}" type="slidenum">
              <a:rPr lang="en-US" altLang="ko-KR" smtClean="0"/>
              <a:pPr/>
              <a:t>29</a:t>
            </a:fld>
            <a:endParaRPr lang="en-US" altLang="ko-KR" dirty="0"/>
          </a:p>
        </p:txBody>
      </p:sp>
      <p:graphicFrame>
        <p:nvGraphicFramePr>
          <p:cNvPr id="5" name="차트 4"/>
          <p:cNvGraphicFramePr/>
          <p:nvPr>
            <p:extLst/>
          </p:nvPr>
        </p:nvGraphicFramePr>
        <p:xfrm>
          <a:off x="755576" y="1556792"/>
          <a:ext cx="8208912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직사각형 5"/>
          <p:cNvSpPr/>
          <p:nvPr/>
        </p:nvSpPr>
        <p:spPr bwMode="auto">
          <a:xfrm>
            <a:off x="1115616" y="5949280"/>
            <a:ext cx="7128792" cy="72008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0232" y="-13529"/>
            <a:ext cx="2507418" cy="58477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3200" b="1" dirty="0">
                <a:solidFill>
                  <a:srgbClr val="0000CC"/>
                </a:solidFill>
                <a:latin typeface="+mn-lt"/>
              </a:rPr>
              <a:t>Spring 2012</a:t>
            </a:r>
            <a:endParaRPr lang="ko-KR" altLang="en-US" sz="3200" b="1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43055" y="6016932"/>
            <a:ext cx="1636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2400" b="1" dirty="0" smtClean="0">
                <a:solidFill>
                  <a:srgbClr val="0000CC"/>
                </a:solidFill>
                <a:latin typeface="+mn-lt"/>
              </a:rPr>
              <a:t>Calculus I</a:t>
            </a:r>
            <a:endParaRPr lang="ko-KR" altLang="en-US" sz="2400" b="1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85012" y="846385"/>
            <a:ext cx="3558988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2800" b="1" dirty="0" smtClean="0">
                <a:solidFill>
                  <a:srgbClr val="0000CC"/>
                </a:solidFill>
                <a:latin typeface="+mn-lt"/>
              </a:rPr>
              <a:t>Pilots for Freshmen</a:t>
            </a:r>
            <a:endParaRPr lang="ko-KR" altLang="en-US" sz="2800" b="1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4817" y="6022114"/>
            <a:ext cx="3092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2400" b="1" dirty="0" smtClean="0">
                <a:solidFill>
                  <a:srgbClr val="0000CC"/>
                </a:solidFill>
                <a:latin typeface="+mn-lt"/>
              </a:rPr>
              <a:t>General Chemistry I</a:t>
            </a:r>
            <a:endParaRPr lang="ko-KR" altLang="en-US" sz="2400" b="1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72200" y="5949280"/>
            <a:ext cx="25090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2400" b="1" dirty="0" smtClean="0">
                <a:solidFill>
                  <a:srgbClr val="0000CC"/>
                </a:solidFill>
                <a:latin typeface="+mn-lt"/>
              </a:rPr>
              <a:t>Design &amp; </a:t>
            </a:r>
          </a:p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2400" b="1" dirty="0" smtClean="0">
                <a:solidFill>
                  <a:srgbClr val="0000CC"/>
                </a:solidFill>
                <a:latin typeface="+mn-lt"/>
              </a:rPr>
              <a:t>Communication</a:t>
            </a:r>
            <a:endParaRPr lang="ko-KR" altLang="en-US" sz="2400" b="1" dirty="0">
              <a:solidFill>
                <a:srgbClr val="0000CC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459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Overall Satisfaction: </a:t>
            </a:r>
            <a:r>
              <a:rPr lang="en-US" altLang="ko-KR" dirty="0" smtClean="0">
                <a:solidFill>
                  <a:srgbClr val="FF0000"/>
                </a:solidFill>
              </a:rPr>
              <a:t>4.1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30</a:t>
            </a:fld>
            <a:endParaRPr lang="en-US" altLang="ko-KR" dirty="0"/>
          </a:p>
        </p:txBody>
      </p:sp>
      <p:pic>
        <p:nvPicPr>
          <p:cNvPr id="5" name="Picture 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10" y="1052736"/>
            <a:ext cx="8234713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71800" y="1556792"/>
            <a:ext cx="3672408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rgbClr val="0000CC"/>
                </a:solidFill>
              </a:rPr>
              <a:t>Overall Satisfaction</a:t>
            </a:r>
            <a:endParaRPr lang="ko-KR" altLang="en-US" sz="2400" b="1" dirty="0">
              <a:solidFill>
                <a:srgbClr val="0000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4869160"/>
            <a:ext cx="1656184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rgbClr val="0000CC"/>
                </a:solidFill>
              </a:rPr>
              <a:t>Compulsory Basic</a:t>
            </a:r>
            <a:endParaRPr lang="ko-KR" altLang="en-US" sz="1600" b="1" dirty="0">
              <a:solidFill>
                <a:srgbClr val="0000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68027" y="4869160"/>
            <a:ext cx="5472608" cy="58477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rgbClr val="0000CC"/>
                </a:solidFill>
              </a:rPr>
              <a:t>Major </a:t>
            </a:r>
            <a:r>
              <a:rPr lang="en-US" altLang="ko-KR" sz="1600" b="1" dirty="0" err="1" smtClean="0">
                <a:solidFill>
                  <a:srgbClr val="0000CC"/>
                </a:solidFill>
              </a:rPr>
              <a:t>Selectives</a:t>
            </a:r>
            <a:endParaRPr lang="en-US" altLang="ko-KR" sz="1600" b="1" dirty="0" smtClean="0">
              <a:solidFill>
                <a:srgbClr val="0000CC"/>
              </a:solidFill>
            </a:endParaRPr>
          </a:p>
          <a:p>
            <a:pPr algn="ctr"/>
            <a:endParaRPr lang="ko-KR" altLang="en-US" sz="1600" b="1" dirty="0">
              <a:solidFill>
                <a:srgbClr val="0000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7" y="5724545"/>
            <a:ext cx="7557067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sz="2400" b="1" dirty="0" smtClean="0">
                <a:solidFill>
                  <a:srgbClr val="0000CC"/>
                </a:solidFill>
              </a:rPr>
              <a:t>10 classes</a:t>
            </a:r>
          </a:p>
          <a:p>
            <a:pPr algn="l"/>
            <a:endParaRPr lang="ko-KR" altLang="en-US" sz="2400" b="1" dirty="0">
              <a:solidFill>
                <a:srgbClr val="0000CC"/>
              </a:solidFill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1115616" y="4653136"/>
            <a:ext cx="7128792" cy="216024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43548" y="-10971"/>
            <a:ext cx="1914307" cy="58477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3200" b="1" dirty="0" smtClean="0">
                <a:solidFill>
                  <a:srgbClr val="0000CC"/>
                </a:solidFill>
                <a:latin typeface="+mn-lt"/>
              </a:rPr>
              <a:t>Fall 2012</a:t>
            </a:r>
            <a:endParaRPr lang="ko-KR" altLang="en-US" sz="3200" b="1" dirty="0">
              <a:solidFill>
                <a:srgbClr val="0000CC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2608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Overall Satisfaction: </a:t>
            </a:r>
            <a:r>
              <a:rPr lang="en-US" altLang="ko-KR" dirty="0" smtClean="0">
                <a:solidFill>
                  <a:srgbClr val="FF0000"/>
                </a:solidFill>
              </a:rPr>
              <a:t>3.9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31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2105025" y="26574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683569" y="1196752"/>
            <a:ext cx="8136904" cy="5328592"/>
            <a:chOff x="1907704" y="1843089"/>
            <a:chExt cx="3397176" cy="2066451"/>
          </a:xfrm>
        </p:grpSpPr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1843089"/>
              <a:ext cx="3397176" cy="20664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직사각형 20"/>
            <p:cNvSpPr/>
            <p:nvPr/>
          </p:nvSpPr>
          <p:spPr bwMode="auto">
            <a:xfrm>
              <a:off x="2105025" y="3284984"/>
              <a:ext cx="2827015" cy="432048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6669892" y="-10971"/>
            <a:ext cx="2507418" cy="58477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3200" b="1" dirty="0" smtClean="0">
                <a:solidFill>
                  <a:srgbClr val="0000CC"/>
                </a:solidFill>
                <a:latin typeface="+mn-lt"/>
              </a:rPr>
              <a:t>Spring 2013</a:t>
            </a:r>
            <a:endParaRPr lang="ko-KR" altLang="en-US" sz="3200" b="1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10" name="내용 개체 틀 9"/>
          <p:cNvSpPr>
            <a:spLocks noGrp="1"/>
          </p:cNvSpPr>
          <p:nvPr>
            <p:ph idx="1"/>
          </p:nvPr>
        </p:nvSpPr>
        <p:spPr>
          <a:xfrm>
            <a:off x="813729" y="5198346"/>
            <a:ext cx="7574696" cy="1309631"/>
          </a:xfrm>
        </p:spPr>
        <p:txBody>
          <a:bodyPr/>
          <a:lstStyle/>
          <a:p>
            <a:r>
              <a:rPr lang="en-US" altLang="ko-KR" sz="2000" dirty="0" smtClean="0"/>
              <a:t>Total 18 courses, Survey responses for 14 courses </a:t>
            </a:r>
          </a:p>
          <a:p>
            <a:r>
              <a:rPr lang="en-US" altLang="ko-KR" sz="2000" dirty="0" smtClean="0"/>
              <a:t>Some courses still made lecturing </a:t>
            </a:r>
            <a:r>
              <a:rPr lang="en-US" altLang="ko-KR" sz="2000" dirty="0" smtClean="0">
                <a:sym typeface="Wingdings" panose="05000000000000000000" pitchFamily="2" charset="2"/>
              </a:rPr>
              <a:t> </a:t>
            </a:r>
            <a:r>
              <a:rPr lang="en-US" altLang="ko-KR" sz="2000" dirty="0">
                <a:sym typeface="Wingdings" panose="05000000000000000000" pitchFamily="2" charset="2"/>
              </a:rPr>
              <a:t>L</a:t>
            </a:r>
            <a:r>
              <a:rPr lang="en-US" altLang="ko-KR" sz="2000" dirty="0" smtClean="0">
                <a:sym typeface="Wingdings" panose="05000000000000000000" pitchFamily="2" charset="2"/>
              </a:rPr>
              <a:t>ow </a:t>
            </a:r>
            <a:r>
              <a:rPr lang="en-US" altLang="ko-KR" sz="2000" dirty="0" smtClean="0">
                <a:sym typeface="Wingdings" panose="05000000000000000000" pitchFamily="2" charset="2"/>
              </a:rPr>
              <a:t>satisfaction</a:t>
            </a:r>
            <a:endParaRPr lang="en-US" altLang="ko-KR" sz="2000" dirty="0"/>
          </a:p>
        </p:txBody>
      </p:sp>
      <p:sp>
        <p:nvSpPr>
          <p:cNvPr id="2" name="직사각형 1"/>
          <p:cNvSpPr/>
          <p:nvPr/>
        </p:nvSpPr>
        <p:spPr bwMode="auto">
          <a:xfrm>
            <a:off x="3851920" y="1412776"/>
            <a:ext cx="1800200" cy="576064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직사각형 11"/>
          <p:cNvSpPr/>
          <p:nvPr/>
        </p:nvSpPr>
        <p:spPr bwMode="auto">
          <a:xfrm>
            <a:off x="813729" y="3114675"/>
            <a:ext cx="328608" cy="70150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75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Student Feedback (2013)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dirty="0" smtClean="0">
                <a:solidFill>
                  <a:srgbClr val="FF0000"/>
                </a:solidFill>
              </a:rPr>
              <a:t>64</a:t>
            </a:r>
            <a:r>
              <a:rPr lang="en-US" altLang="ko-KR" sz="2800" dirty="0" smtClean="0"/>
              <a:t> classes</a:t>
            </a:r>
          </a:p>
          <a:p>
            <a:endParaRPr lang="en-US" altLang="ko-KR" sz="2800" dirty="0"/>
          </a:p>
          <a:p>
            <a:r>
              <a:rPr lang="en-US" altLang="ko-KR" sz="2800" dirty="0" smtClean="0"/>
              <a:t>Overall satisfaction:   </a:t>
            </a:r>
            <a:r>
              <a:rPr lang="en-US" altLang="ko-KR" sz="2800" dirty="0" smtClean="0">
                <a:solidFill>
                  <a:srgbClr val="FF0000"/>
                </a:solidFill>
              </a:rPr>
              <a:t>3.9</a:t>
            </a:r>
            <a:r>
              <a:rPr lang="en-US" altLang="ko-KR" sz="2800" dirty="0" smtClean="0"/>
              <a:t>/5.0</a:t>
            </a:r>
          </a:p>
          <a:p>
            <a:endParaRPr lang="en-US" altLang="ko-KR" sz="2800" dirty="0" smtClean="0"/>
          </a:p>
          <a:p>
            <a:r>
              <a:rPr lang="en-US" altLang="ko-KR" sz="2800" dirty="0" smtClean="0"/>
              <a:t>Retention:                65~69% (Neutral 24%)</a:t>
            </a:r>
          </a:p>
          <a:p>
            <a:endParaRPr lang="en-US" altLang="ko-KR" sz="2800" dirty="0" smtClean="0"/>
          </a:p>
          <a:p>
            <a:r>
              <a:rPr lang="en-US" altLang="ko-KR" sz="2800" dirty="0" smtClean="0"/>
              <a:t>Better </a:t>
            </a:r>
            <a:r>
              <a:rPr lang="en-US" altLang="ko-KR" sz="2800" dirty="0" smtClean="0"/>
              <a:t>than Lecturing: 65~69% (Neutral 28%)</a:t>
            </a:r>
          </a:p>
          <a:p>
            <a:endParaRPr lang="en-US" altLang="ko-KR" sz="2800" dirty="0"/>
          </a:p>
          <a:p>
            <a:r>
              <a:rPr lang="en-US" altLang="ko-KR" sz="2800" dirty="0" smtClean="0"/>
              <a:t>Learning Habit Change: 71%</a:t>
            </a:r>
            <a:endParaRPr lang="ko-KR" altLang="en-US" sz="2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32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419872" y="1484784"/>
            <a:ext cx="2002471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Expansion</a:t>
            </a:r>
            <a:endParaRPr lang="ko-KR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72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99275"/>
            <a:ext cx="8229600" cy="838200"/>
          </a:xfrm>
        </p:spPr>
        <p:txBody>
          <a:bodyPr/>
          <a:lstStyle/>
          <a:p>
            <a:r>
              <a:rPr lang="en-US" altLang="ko-KR" dirty="0" smtClean="0"/>
              <a:t>Interactive vs. </a:t>
            </a:r>
            <a:r>
              <a:rPr lang="en-US" altLang="ko-KR" dirty="0" err="1" smtClean="0"/>
              <a:t>Noninteractive</a:t>
            </a:r>
            <a:r>
              <a:rPr lang="en-US" altLang="ko-KR" dirty="0" smtClean="0"/>
              <a:t> Class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65716"/>
            <a:ext cx="8229600" cy="5112568"/>
          </a:xfrm>
        </p:spPr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Interactive</a:t>
            </a:r>
            <a:r>
              <a:rPr lang="en-US" altLang="ko-KR" dirty="0" smtClean="0"/>
              <a:t>      </a:t>
            </a:r>
            <a:r>
              <a:rPr lang="en-US" altLang="ko-KR" dirty="0" smtClean="0"/>
              <a:t>&gt; Average Interaction Level</a:t>
            </a:r>
          </a:p>
          <a:p>
            <a:r>
              <a:rPr lang="en-US" altLang="ko-KR" dirty="0" err="1" smtClean="0"/>
              <a:t>Nonineractive</a:t>
            </a:r>
            <a:r>
              <a:rPr lang="en-US" altLang="ko-KR" dirty="0" smtClean="0"/>
              <a:t> </a:t>
            </a:r>
            <a:r>
              <a:rPr lang="en-US" altLang="ko-KR" dirty="0" smtClean="0"/>
              <a:t>&lt; Average Interaction Level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64</a:t>
            </a:r>
            <a:r>
              <a:rPr lang="en-US" altLang="ko-KR" dirty="0" smtClean="0"/>
              <a:t> classes in 2013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33</a:t>
            </a:fld>
            <a:endParaRPr lang="en-US" altLang="ko-K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780928"/>
            <a:ext cx="6588567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직선 화살표 연결선 6"/>
          <p:cNvCxnSpPr/>
          <p:nvPr/>
        </p:nvCxnSpPr>
        <p:spPr bwMode="auto">
          <a:xfrm>
            <a:off x="3563889" y="3789040"/>
            <a:ext cx="0" cy="13681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11" name="직선 화살표 연결선 10"/>
          <p:cNvCxnSpPr/>
          <p:nvPr/>
        </p:nvCxnSpPr>
        <p:spPr bwMode="auto">
          <a:xfrm>
            <a:off x="5724129" y="3212976"/>
            <a:ext cx="0" cy="61063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14" name="TextBox 13"/>
          <p:cNvSpPr txBox="1"/>
          <p:nvPr/>
        </p:nvSpPr>
        <p:spPr>
          <a:xfrm>
            <a:off x="3707905" y="4391816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0.5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68145" y="333362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0.2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44" y="3012662"/>
            <a:ext cx="10390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2000" b="1" dirty="0" smtClean="0">
                <a:solidFill>
                  <a:srgbClr val="0000CC"/>
                </a:solidFill>
              </a:rPr>
              <a:t>5-point</a:t>
            </a:r>
          </a:p>
          <a:p>
            <a:pPr algn="l"/>
            <a:r>
              <a:rPr lang="en-US" altLang="ko-KR" sz="2000" b="1" dirty="0" smtClean="0">
                <a:solidFill>
                  <a:srgbClr val="0000CC"/>
                </a:solidFill>
              </a:rPr>
              <a:t>scale</a:t>
            </a:r>
            <a:endParaRPr lang="ko-KR" altLang="en-US" sz="2000" b="1" dirty="0">
              <a:solidFill>
                <a:srgbClr val="0000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29693" y="0"/>
            <a:ext cx="1914307" cy="58477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3200" b="1" dirty="0" smtClean="0">
                <a:solidFill>
                  <a:srgbClr val="0000CC"/>
                </a:solidFill>
                <a:latin typeface="+mn-lt"/>
              </a:rPr>
              <a:t>Fall </a:t>
            </a:r>
            <a:r>
              <a:rPr lang="en-US" altLang="ko-KR" sz="3200" b="1" dirty="0" smtClean="0">
                <a:solidFill>
                  <a:srgbClr val="0000CC"/>
                </a:solidFill>
                <a:latin typeface="+mn-lt"/>
              </a:rPr>
              <a:t>2013</a:t>
            </a:r>
            <a:endParaRPr lang="ko-KR" altLang="en-US" sz="3200" b="1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31827" y="2176250"/>
            <a:ext cx="4083169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Interaction is effective.</a:t>
            </a:r>
            <a:endParaRPr lang="ko-KR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27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Better </a:t>
            </a:r>
            <a:r>
              <a:rPr lang="en-US" altLang="ko-KR" dirty="0"/>
              <a:t>Exam </a:t>
            </a:r>
            <a:r>
              <a:rPr lang="en-US" altLang="ko-KR" dirty="0" smtClean="0"/>
              <a:t>Scores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2664296"/>
          </a:xfrm>
        </p:spPr>
        <p:txBody>
          <a:bodyPr/>
          <a:lstStyle/>
          <a:p>
            <a:r>
              <a:rPr lang="en-US" altLang="ko-KR" sz="2600" b="1" dirty="0" smtClean="0">
                <a:solidFill>
                  <a:srgbClr val="0000CC"/>
                </a:solidFill>
                <a:cs typeface="+mn-cs"/>
              </a:rPr>
              <a:t>Introduction </a:t>
            </a:r>
            <a:r>
              <a:rPr lang="en-US" altLang="ko-KR" sz="2600" b="1" dirty="0">
                <a:solidFill>
                  <a:srgbClr val="0000CC"/>
                </a:solidFill>
                <a:cs typeface="+mn-cs"/>
              </a:rPr>
              <a:t>to Computer Programming </a:t>
            </a:r>
          </a:p>
          <a:p>
            <a:pPr lvl="1"/>
            <a:r>
              <a:rPr lang="en-US" altLang="ko-KR" sz="2400" b="1" dirty="0" smtClean="0">
                <a:solidFill>
                  <a:srgbClr val="0000CC"/>
                </a:solidFill>
                <a:cs typeface="+mn-cs"/>
              </a:rPr>
              <a:t>Mid &amp; Final Exams</a:t>
            </a:r>
            <a:r>
              <a:rPr lang="en-US" altLang="ko-KR" sz="2400" dirty="0" smtClean="0"/>
              <a:t>: 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3</a:t>
            </a:r>
            <a:r>
              <a:rPr lang="en-US" altLang="ko-KR" sz="2400" b="1" baseline="30000" dirty="0" smtClean="0">
                <a:solidFill>
                  <a:srgbClr val="FF0000"/>
                </a:solidFill>
              </a:rPr>
              <a:t>rd</a:t>
            </a:r>
            <a:r>
              <a:rPr lang="en-US" altLang="ko-KR" sz="2400" dirty="0" smtClean="0"/>
              <a:t> </a:t>
            </a:r>
            <a:r>
              <a:rPr lang="en-US" altLang="ko-KR" sz="2400" b="1" dirty="0">
                <a:solidFill>
                  <a:srgbClr val="0000CC"/>
                </a:solidFill>
                <a:cs typeface="+mn-cs"/>
              </a:rPr>
              <a:t>of 12 classes  </a:t>
            </a:r>
            <a:r>
              <a:rPr lang="en-US" altLang="ko-KR" sz="2400" b="1" dirty="0" smtClean="0">
                <a:solidFill>
                  <a:srgbClr val="0000CC"/>
                </a:solidFill>
                <a:cs typeface="+mn-cs"/>
              </a:rPr>
              <a:t>(fall 2012)</a:t>
            </a:r>
            <a:endParaRPr lang="en-US" altLang="ko-KR" sz="2400" b="1" dirty="0">
              <a:solidFill>
                <a:srgbClr val="0000CC"/>
              </a:solidFill>
              <a:cs typeface="+mn-cs"/>
            </a:endParaRPr>
          </a:p>
          <a:p>
            <a:pPr lvl="1"/>
            <a:r>
              <a:rPr lang="en-US" altLang="ko-KR" sz="2400" b="1" dirty="0" smtClean="0">
                <a:solidFill>
                  <a:srgbClr val="FF0000"/>
                </a:solidFill>
                <a:cs typeface="+mn-cs"/>
              </a:rPr>
              <a:t>1st</a:t>
            </a:r>
            <a:r>
              <a:rPr lang="en-US" altLang="ko-KR" sz="2400" b="1" dirty="0" smtClean="0">
                <a:solidFill>
                  <a:srgbClr val="0000CC"/>
                </a:solidFill>
                <a:cs typeface="+mn-cs"/>
              </a:rPr>
              <a:t> </a:t>
            </a:r>
            <a:r>
              <a:rPr lang="en-US" altLang="ko-KR" sz="2400" b="1" dirty="0">
                <a:solidFill>
                  <a:srgbClr val="0000CC"/>
                </a:solidFill>
                <a:cs typeface="+mn-cs"/>
              </a:rPr>
              <a:t>of 11 classes </a:t>
            </a:r>
            <a:r>
              <a:rPr lang="en-US" altLang="ko-KR" sz="2400" b="1" dirty="0" smtClean="0">
                <a:solidFill>
                  <a:srgbClr val="0000CC"/>
                </a:solidFill>
                <a:cs typeface="+mn-cs"/>
              </a:rPr>
              <a:t>(fall 2013)</a:t>
            </a:r>
          </a:p>
          <a:p>
            <a:pPr lvl="1"/>
            <a:endParaRPr lang="en-US" altLang="ko-KR" sz="2400" dirty="0"/>
          </a:p>
          <a:p>
            <a:r>
              <a:rPr lang="en-US" altLang="ko-KR" sz="2600" b="1" dirty="0">
                <a:solidFill>
                  <a:srgbClr val="0000CC"/>
                </a:solidFill>
                <a:cs typeface="+mn-cs"/>
              </a:rPr>
              <a:t>Calculus II</a:t>
            </a:r>
          </a:p>
          <a:p>
            <a:pPr lvl="1"/>
            <a:r>
              <a:rPr lang="en-US" altLang="ko-KR" sz="2400" b="1" dirty="0">
                <a:solidFill>
                  <a:srgbClr val="0000CC"/>
                </a:solidFill>
                <a:cs typeface="+mn-cs"/>
              </a:rPr>
              <a:t>Mid Term Exam</a:t>
            </a:r>
            <a:r>
              <a:rPr lang="en-US" altLang="ko-KR" sz="2400" dirty="0" smtClean="0"/>
              <a:t>: </a:t>
            </a:r>
            <a:r>
              <a:rPr lang="en-US" altLang="ko-KR" sz="2400" b="1" u="sng" dirty="0" smtClean="0">
                <a:solidFill>
                  <a:srgbClr val="FF0000"/>
                </a:solidFill>
              </a:rPr>
              <a:t>10 points higher </a:t>
            </a:r>
            <a:r>
              <a:rPr lang="en-US" altLang="ko-KR" sz="2400" b="1" dirty="0">
                <a:solidFill>
                  <a:srgbClr val="0000CC"/>
                </a:solidFill>
                <a:cs typeface="+mn-cs"/>
              </a:rPr>
              <a:t>than average of other 9 </a:t>
            </a:r>
            <a:r>
              <a:rPr lang="en-US" altLang="ko-KR" sz="2400" b="1" dirty="0" smtClean="0">
                <a:solidFill>
                  <a:srgbClr val="0000CC"/>
                </a:solidFill>
                <a:cs typeface="+mn-cs"/>
              </a:rPr>
              <a:t>classes (fall 2012)</a:t>
            </a:r>
          </a:p>
          <a:p>
            <a:pPr lvl="1"/>
            <a:endParaRPr lang="en-US" altLang="ko-KR" sz="2400" dirty="0" smtClean="0"/>
          </a:p>
          <a:p>
            <a:pPr lvl="1"/>
            <a:endParaRPr lang="en-US" altLang="ko-KR" sz="2400" dirty="0"/>
          </a:p>
          <a:p>
            <a:endParaRPr lang="ko-KR" altLang="en-US" sz="2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34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199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Better </a:t>
            </a:r>
            <a:r>
              <a:rPr lang="en-US" altLang="ko-KR" dirty="0" smtClean="0"/>
              <a:t>University Class </a:t>
            </a:r>
            <a:r>
              <a:rPr lang="en-US" altLang="ko-KR" dirty="0" smtClean="0"/>
              <a:t>Evaluation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35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31928"/>
            <a:ext cx="7413882" cy="5093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925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Initial Expectation vs. Final Satisfaction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36</a:t>
            </a:fld>
            <a:endParaRPr lang="en-US" altLang="ko-K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99" y="1124744"/>
            <a:ext cx="7704467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123728" y="6453336"/>
            <a:ext cx="4337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chemeClr val="bg2"/>
                </a:solidFill>
              </a:rPr>
              <a:t>(N=236, Before AVE=3.1, After AVE=4.0)</a:t>
            </a:r>
            <a:endParaRPr lang="ko-KR" altLang="en-US" dirty="0">
              <a:solidFill>
                <a:schemeClr val="bg2"/>
              </a:solidFill>
            </a:endParaRPr>
          </a:p>
        </p:txBody>
      </p:sp>
      <p:sp>
        <p:nvSpPr>
          <p:cNvPr id="3" name="오른쪽 화살표 2"/>
          <p:cNvSpPr/>
          <p:nvPr/>
        </p:nvSpPr>
        <p:spPr bwMode="auto">
          <a:xfrm>
            <a:off x="4355976" y="2996952"/>
            <a:ext cx="783498" cy="792088"/>
          </a:xfrm>
          <a:prstGeom prst="rightArrow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43548" y="-10971"/>
            <a:ext cx="1914307" cy="58477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3200" b="1" dirty="0" smtClean="0">
                <a:solidFill>
                  <a:srgbClr val="0000CC"/>
                </a:solidFill>
                <a:latin typeface="+mn-lt"/>
              </a:rPr>
              <a:t>Fall 2012</a:t>
            </a:r>
            <a:endParaRPr lang="ko-KR" altLang="en-US" sz="3200" b="1" dirty="0">
              <a:solidFill>
                <a:srgbClr val="0000CC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169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86544"/>
            <a:ext cx="8229600" cy="910208"/>
          </a:xfrm>
        </p:spPr>
        <p:txBody>
          <a:bodyPr/>
          <a:lstStyle/>
          <a:p>
            <a:r>
              <a:rPr lang="en-US" altLang="ko-KR" dirty="0" smtClean="0"/>
              <a:t>Changes in Learning Methods &amp; Habits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37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314530" y="1124744"/>
            <a:ext cx="8361926" cy="4608512"/>
            <a:chOff x="98506" y="836712"/>
            <a:chExt cx="8361926" cy="4608512"/>
          </a:xfrm>
        </p:grpSpPr>
        <p:pic>
          <p:nvPicPr>
            <p:cNvPr id="1027" name="_x177598568" descr="EMB0000a440797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124744"/>
              <a:ext cx="7954568" cy="4320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078926" y="2348880"/>
              <a:ext cx="1813317" cy="1080120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noAutofit/>
            </a:bodyPr>
            <a:lstStyle/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Better 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Understanding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27%</a:t>
              </a:r>
              <a:endParaRPr lang="ko-KR" altLang="en-US" b="1" dirty="0">
                <a:solidFill>
                  <a:srgbClr val="0000CC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652120" y="2520606"/>
              <a:ext cx="2376264" cy="1080120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noAutofit/>
            </a:bodyPr>
            <a:lstStyle/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Higher 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Motivation &amp; Interest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17%</a:t>
              </a:r>
              <a:endParaRPr lang="ko-KR" altLang="en-US" b="1" dirty="0">
                <a:solidFill>
                  <a:srgbClr val="0000CC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87904" y="4077072"/>
              <a:ext cx="1813317" cy="1080120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noAutofit/>
            </a:bodyPr>
            <a:lstStyle/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Higher 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Concentration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21%</a:t>
              </a:r>
              <a:endParaRPr lang="ko-KR" altLang="en-US" b="1" dirty="0">
                <a:solidFill>
                  <a:srgbClr val="0000CC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59632" y="3986839"/>
              <a:ext cx="1813317" cy="1080120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noAutofit/>
            </a:bodyPr>
            <a:lstStyle/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Better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Learning Methods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23%</a:t>
              </a:r>
              <a:endParaRPr lang="ko-KR" altLang="en-US" b="1" dirty="0">
                <a:solidFill>
                  <a:srgbClr val="0000CC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551423" y="1772816"/>
              <a:ext cx="1368152" cy="789355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noAutofit/>
            </a:bodyPr>
            <a:lstStyle/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Others</a:t>
              </a:r>
            </a:p>
            <a:p>
              <a:pPr algn="l"/>
              <a:r>
                <a:rPr lang="en-US" altLang="ko-KR" b="1" dirty="0" smtClean="0">
                  <a:solidFill>
                    <a:srgbClr val="0000CC"/>
                  </a:solidFill>
                </a:rPr>
                <a:t>12%</a:t>
              </a:r>
              <a:endParaRPr lang="ko-KR" altLang="en-US" b="1" dirty="0">
                <a:solidFill>
                  <a:srgbClr val="0000CC"/>
                </a:solidFill>
              </a:endParaRPr>
            </a:p>
          </p:txBody>
        </p:sp>
        <p:sp>
          <p:nvSpPr>
            <p:cNvPr id="6" name="직사각형 5"/>
            <p:cNvSpPr/>
            <p:nvPr/>
          </p:nvSpPr>
          <p:spPr bwMode="auto">
            <a:xfrm>
              <a:off x="179512" y="5157192"/>
              <a:ext cx="8280920" cy="288032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ko-KR" altLang="en-US" smtClean="0">
                <a:solidFill>
                  <a:prstClr val="white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8085054" y="1196752"/>
              <a:ext cx="275362" cy="4104456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ko-KR" altLang="en-US" smtClean="0">
                <a:solidFill>
                  <a:prstClr val="white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247071" y="1124744"/>
              <a:ext cx="364489" cy="4104456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ko-KR" altLang="en-US" smtClean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98506" y="1052736"/>
              <a:ext cx="8280920" cy="720080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ko-KR" altLang="en-US" smtClean="0">
                <a:solidFill>
                  <a:prstClr val="white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637330" y="836712"/>
              <a:ext cx="5365283" cy="864096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rgbClr val="0000CC"/>
                  </a:solidFill>
                </a:rPr>
                <a:t>71% of students reported changes </a:t>
              </a:r>
            </a:p>
            <a:p>
              <a:pPr algn="ctr"/>
              <a:r>
                <a:rPr lang="en-US" altLang="ko-KR" sz="2400" b="1" dirty="0" smtClean="0">
                  <a:solidFill>
                    <a:srgbClr val="0000CC"/>
                  </a:solidFill>
                </a:rPr>
                <a:t>in their learning methods &amp; habits</a:t>
              </a:r>
              <a:endParaRPr lang="ko-KR" altLang="en-US" sz="2400" b="1" dirty="0">
                <a:solidFill>
                  <a:srgbClr val="0000CC"/>
                </a:solidFill>
              </a:endParaRPr>
            </a:p>
          </p:txBody>
        </p:sp>
      </p:grp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23728" y="5183591"/>
            <a:ext cx="6177350" cy="1674409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ko-KR" sz="1800" dirty="0" smtClean="0"/>
              <a:t>Others</a:t>
            </a:r>
          </a:p>
          <a:p>
            <a:pPr marL="0" indent="0" latinLnBrk="0">
              <a:spcBef>
                <a:spcPts val="0"/>
              </a:spcBef>
              <a:spcAft>
                <a:spcPts val="0"/>
              </a:spcAft>
            </a:pPr>
            <a:r>
              <a:rPr lang="ko-KR" altLang="en-US" sz="1800" dirty="0" smtClean="0">
                <a:solidFill>
                  <a:srgbClr val="000000"/>
                </a:solidFill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</a:rPr>
              <a:t>better time management</a:t>
            </a:r>
          </a:p>
          <a:p>
            <a:pPr marL="0" indent="0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1800" dirty="0" smtClean="0">
                <a:solidFill>
                  <a:srgbClr val="000000"/>
                </a:solidFill>
              </a:rPr>
              <a:t> learning habits</a:t>
            </a:r>
          </a:p>
          <a:p>
            <a:pPr marL="0" indent="0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1800" dirty="0">
                <a:solidFill>
                  <a:srgbClr val="000000"/>
                </a:solidFill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</a:rPr>
              <a:t>preparing for classes and discussion</a:t>
            </a:r>
          </a:p>
          <a:p>
            <a:pPr marL="0" indent="0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1800" dirty="0">
                <a:solidFill>
                  <a:srgbClr val="000000"/>
                </a:solidFill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</a:rPr>
              <a:t>collaborative learning with students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26555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Professor Feedback (Fall 2013)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atinLnBrk="0"/>
            <a:r>
              <a:rPr lang="en-US" altLang="ko-KR" sz="2800" dirty="0" smtClean="0"/>
              <a:t>20 responded</a:t>
            </a:r>
          </a:p>
          <a:p>
            <a:pPr latinLnBrk="0"/>
            <a:endParaRPr lang="en-US" altLang="ko-KR" sz="2800" dirty="0" smtClean="0"/>
          </a:p>
          <a:p>
            <a:pPr latinLnBrk="0"/>
            <a:r>
              <a:rPr lang="en-US" altLang="ko-KR" sz="2800" dirty="0" smtClean="0"/>
              <a:t>75% reported better understanding by students</a:t>
            </a:r>
          </a:p>
          <a:p>
            <a:pPr latinLnBrk="0"/>
            <a:endParaRPr lang="en-US" altLang="ko-KR" sz="2800" dirty="0" smtClean="0"/>
          </a:p>
          <a:p>
            <a:pPr latinLnBrk="0"/>
            <a:r>
              <a:rPr lang="en-US" altLang="ko-KR" sz="2800" dirty="0" smtClean="0"/>
              <a:t>95% retention ratio</a:t>
            </a:r>
            <a:endParaRPr lang="ko-KR" altLang="en-US" sz="2800" dirty="0"/>
          </a:p>
          <a:p>
            <a:pPr marL="0" indent="0" latinLnBrk="0">
              <a:buNone/>
            </a:pPr>
            <a:r>
              <a:rPr lang="ko-KR" altLang="en-US" sz="2800" dirty="0"/>
              <a:t>	</a:t>
            </a:r>
          </a:p>
          <a:p>
            <a:endParaRPr lang="ko-KR" altLang="en-US" sz="2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38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9579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69888"/>
            <a:ext cx="8507288" cy="538832"/>
          </a:xfrm>
        </p:spPr>
        <p:txBody>
          <a:bodyPr/>
          <a:lstStyle/>
          <a:p>
            <a:r>
              <a:rPr lang="en-US" altLang="ko-KR" dirty="0" smtClean="0"/>
              <a:t>Education 3.0? - Students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39</a:t>
            </a:fld>
            <a:endParaRPr lang="en-US" altLang="ko-KR" dirty="0"/>
          </a:p>
        </p:txBody>
      </p:sp>
      <p:graphicFrame>
        <p:nvGraphicFramePr>
          <p:cNvPr id="8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3047330"/>
              </p:ext>
            </p:extLst>
          </p:nvPr>
        </p:nvGraphicFramePr>
        <p:xfrm>
          <a:off x="611560" y="1124744"/>
          <a:ext cx="8352928" cy="5459539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352928"/>
              </a:tblGrid>
              <a:tr h="33603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Student-</a:t>
                      </a:r>
                      <a:r>
                        <a:rPr lang="en-US" altLang="ko-KR" sz="20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participative</a:t>
                      </a: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2000" b="1" kern="100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self-learning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en-US" altLang="ko-KR" sz="2000" b="1" kern="100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next generation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education</a:t>
                      </a:r>
                      <a:endParaRPr lang="ko-KR" sz="20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/>
                </a:tc>
              </a:tr>
              <a:tr h="487115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Class for </a:t>
                      </a:r>
                      <a:r>
                        <a:rPr lang="en-US" altLang="ko-KR" sz="20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enjoying</a:t>
                      </a: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with TA and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friends</a:t>
                      </a:r>
                      <a:endParaRPr lang="ko-KR" sz="20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8361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sz="2000" b="1" kern="100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Dynamic, energetic</a:t>
                      </a:r>
                      <a:r>
                        <a:rPr lang="en-US" sz="2000" b="1" kern="100" dirty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interactive class</a:t>
                      </a:r>
                      <a:endParaRPr lang="ko-KR" sz="20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/>
                </a:tc>
              </a:tr>
              <a:tr h="48361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New </a:t>
                      </a: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approach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for studying</a:t>
                      </a:r>
                      <a:endParaRPr lang="ko-KR" sz="20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8361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Advanced</a:t>
                      </a: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educational method optimized for </a:t>
                      </a:r>
                      <a:r>
                        <a:rPr lang="en-US" altLang="ko-KR" sz="20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communication</a:t>
                      </a:r>
                      <a:endParaRPr lang="ko-KR" sz="2000" b="1" kern="100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/>
                </a:tc>
              </a:tr>
              <a:tr h="64400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Communication</a:t>
                      </a: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with the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professor after self-study</a:t>
                      </a:r>
                      <a:endParaRPr lang="ko-KR" sz="20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8361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Combinatio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 of online and offline classes</a:t>
                      </a:r>
                      <a:endParaRPr lang="ko-KR" sz="20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/>
                </a:tc>
              </a:tr>
              <a:tr h="48361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Multidimensional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&amp; </a:t>
                      </a:r>
                      <a:r>
                        <a:rPr lang="en-US" altLang="ko-KR" sz="2000" b="1" kern="100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multidirectional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not vertical &amp; one-way</a:t>
                      </a:r>
                      <a:endParaRPr lang="ko-KR" sz="20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7623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Smart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class enabling active participation. </a:t>
                      </a:r>
                      <a:r>
                        <a:rPr lang="en-US" altLang="ko-KR" sz="2000" b="1" kern="100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Active communication and synergetic</a:t>
                      </a:r>
                      <a:r>
                        <a:rPr lang="en-US" altLang="ko-KR" sz="20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as compared to old, one-way, and enforcing methods</a:t>
                      </a:r>
                      <a:endParaRPr lang="ko-KR" sz="20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/>
                </a:tc>
              </a:tr>
              <a:tr h="48361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altLang="ko-KR" sz="20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Inducing self-study.  </a:t>
                      </a:r>
                      <a:r>
                        <a:rPr lang="en-US" altLang="ko-KR" sz="20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Innovation!</a:t>
                      </a:r>
                      <a:endParaRPr lang="ko-KR" sz="2000" b="1" kern="100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82297" marR="82297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397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Education 3.0? - TA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40</a:t>
            </a:fld>
            <a:endParaRPr lang="en-US" altLang="ko-KR" dirty="0"/>
          </a:p>
        </p:txBody>
      </p:sp>
      <p:graphicFrame>
        <p:nvGraphicFramePr>
          <p:cNvPr id="5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126157"/>
              </p:ext>
            </p:extLst>
          </p:nvPr>
        </p:nvGraphicFramePr>
        <p:xfrm>
          <a:off x="251520" y="1340768"/>
          <a:ext cx="8784976" cy="519491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57452"/>
                <a:gridCol w="7727524"/>
              </a:tblGrid>
              <a:tr h="4515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2400" b="1" kern="100" dirty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과목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Response Text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</a:tr>
              <a:tr h="44435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Make students, TA, and the professor do </a:t>
                      </a: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their</a:t>
                      </a:r>
                      <a:r>
                        <a:rPr lang="en-US" altLang="ko-KR" sz="2400" b="1" kern="100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own missions well</a:t>
                      </a:r>
                      <a:endParaRPr lang="ko-KR" sz="2400" b="1" kern="100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/>
                </a:tc>
              </a:tr>
              <a:tr h="4515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Students, TA, and the professor </a:t>
                      </a: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work together</a:t>
                      </a:r>
                      <a:endParaRPr lang="ko-KR" sz="2400" b="1" kern="100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/>
                </a:tc>
              </a:tr>
              <a:tr h="67642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Better task</a:t>
                      </a:r>
                      <a:r>
                        <a:rPr lang="en-US" altLang="ko-KR" sz="2400" b="1" kern="100" baseline="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allocation between students, TA, &amp; professor</a:t>
                      </a:r>
                    </a:p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 times better </a:t>
                      </a:r>
                      <a:r>
                        <a:rPr lang="en-US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than conventional lecturing!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/>
                </a:tc>
              </a:tr>
              <a:tr h="44435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Maximize student </a:t>
                      </a: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participation</a:t>
                      </a: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and </a:t>
                      </a: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self-study</a:t>
                      </a:r>
                      <a:endParaRPr lang="ko-KR" sz="2400" b="1" kern="100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/>
                </a:tc>
              </a:tr>
              <a:tr h="4515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Highly student-</a:t>
                      </a: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participative</a:t>
                      </a:r>
                      <a:endParaRPr lang="ko-KR" sz="2400" b="1" kern="100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/>
                </a:tc>
              </a:tr>
              <a:tr h="4515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F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New</a:t>
                      </a: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Approach! Likely </a:t>
                      </a: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succeed</a:t>
                      </a: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!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/>
                </a:tc>
              </a:tr>
              <a:tr h="7331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G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More </a:t>
                      </a: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active communication</a:t>
                      </a: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!</a:t>
                      </a:r>
                    </a:p>
                    <a:p>
                      <a:pPr marL="342900" lvl="0" indent="-3429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All </a:t>
                      </a:r>
                      <a:r>
                        <a:rPr lang="en-US" altLang="ko-KR" sz="2400" b="1" kern="10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actively participative</a:t>
                      </a:r>
                      <a:r>
                        <a:rPr lang="en-US" altLang="ko-KR" sz="2400" b="1" kern="100" dirty="0" smtClean="0">
                          <a:solidFill>
                            <a:schemeClr val="bg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!</a:t>
                      </a:r>
                      <a:endParaRPr lang="ko-KR" sz="2400" b="1" kern="100" dirty="0">
                        <a:solidFill>
                          <a:schemeClr val="bg2"/>
                        </a:solidFill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7726" marR="6772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495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38200"/>
          </a:xfrm>
        </p:spPr>
        <p:txBody>
          <a:bodyPr/>
          <a:lstStyle/>
          <a:p>
            <a:r>
              <a:rPr lang="en-US" altLang="ko-KR" dirty="0" smtClean="0"/>
              <a:t>Professor Feedback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5184576"/>
          </a:xfrm>
        </p:spPr>
        <p:txBody>
          <a:bodyPr/>
          <a:lstStyle/>
          <a:p>
            <a:r>
              <a:rPr lang="en-US" altLang="ko-KR" dirty="0" smtClean="0"/>
              <a:t>Succeeded in making students experiencing the process of </a:t>
            </a:r>
            <a:r>
              <a:rPr lang="en-US" altLang="ko-KR" dirty="0" smtClean="0">
                <a:solidFill>
                  <a:srgbClr val="FF0000"/>
                </a:solidFill>
              </a:rPr>
              <a:t>discovering and developing ideas</a:t>
            </a:r>
            <a:r>
              <a:rPr lang="en-US" altLang="ko-KR" dirty="0" smtClean="0"/>
              <a:t> in bioinformatics </a:t>
            </a:r>
            <a:r>
              <a:rPr lang="en-US" altLang="ko-KR" dirty="0" smtClean="0">
                <a:solidFill>
                  <a:srgbClr val="FF0000"/>
                </a:solidFill>
              </a:rPr>
              <a:t>for themselves 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en-US" altLang="ko-KR" dirty="0" smtClean="0"/>
              <a:t>Students became to </a:t>
            </a:r>
            <a:r>
              <a:rPr lang="en-US" altLang="ko-KR" dirty="0" smtClean="0">
                <a:solidFill>
                  <a:srgbClr val="FF0000"/>
                </a:solidFill>
              </a:rPr>
              <a:t>directly communicate </a:t>
            </a:r>
            <a:r>
              <a:rPr lang="en-US" altLang="ko-KR" dirty="0" smtClean="0"/>
              <a:t>with the professor and TA, and learned ways of thinking </a:t>
            </a:r>
            <a:endParaRPr lang="en-US" altLang="ko-KR" dirty="0"/>
          </a:p>
          <a:p>
            <a:r>
              <a:rPr lang="en-US" altLang="ko-KR" dirty="0"/>
              <a:t>Self-studying, independent, in-depth study, </a:t>
            </a:r>
            <a:r>
              <a:rPr lang="en-US" altLang="ko-KR" dirty="0">
                <a:solidFill>
                  <a:srgbClr val="FF0000"/>
                </a:solidFill>
              </a:rPr>
              <a:t>applying the learned </a:t>
            </a:r>
            <a:endParaRPr lang="ko-KR" altLang="ko-KR" dirty="0">
              <a:solidFill>
                <a:srgbClr val="FF0000"/>
              </a:solidFill>
            </a:endParaRPr>
          </a:p>
          <a:p>
            <a:r>
              <a:rPr lang="en-US" altLang="ko-KR" dirty="0" smtClean="0">
                <a:solidFill>
                  <a:srgbClr val="FF0000"/>
                </a:solidFill>
              </a:rPr>
              <a:t>Proud</a:t>
            </a:r>
            <a:r>
              <a:rPr lang="en-US" altLang="ko-KR" dirty="0" smtClean="0"/>
              <a:t> in spite of difficulty in the first trial</a:t>
            </a:r>
            <a:endParaRPr lang="en-US" altLang="ko-KR" dirty="0"/>
          </a:p>
          <a:p>
            <a:r>
              <a:rPr lang="en-US" altLang="ko-KR" dirty="0" smtClean="0"/>
              <a:t>Initial large </a:t>
            </a:r>
            <a:r>
              <a:rPr lang="en-US" altLang="ko-KR" dirty="0" smtClean="0">
                <a:solidFill>
                  <a:srgbClr val="FF0000"/>
                </a:solidFill>
              </a:rPr>
              <a:t>time investment </a:t>
            </a:r>
            <a:r>
              <a:rPr lang="en-US" altLang="ko-KR" dirty="0" smtClean="0"/>
              <a:t>for making lecture videos and online quizzes. Expect to </a:t>
            </a:r>
            <a:r>
              <a:rPr lang="en-US" altLang="ko-KR" dirty="0" smtClean="0">
                <a:solidFill>
                  <a:srgbClr val="FF0000"/>
                </a:solidFill>
              </a:rPr>
              <a:t>save</a:t>
            </a:r>
            <a:r>
              <a:rPr lang="en-US" altLang="ko-KR" dirty="0" smtClean="0"/>
              <a:t> the time by reusing them in the next class</a:t>
            </a:r>
            <a:endParaRPr lang="ko-KR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Need to improve continuously </a:t>
            </a:r>
            <a:r>
              <a:rPr lang="en-US" altLang="ko-KR" dirty="0" smtClean="0"/>
              <a:t>by collaborating between lecturers and </a:t>
            </a:r>
            <a:r>
              <a:rPr lang="en-US" altLang="ko-KR" dirty="0" err="1" smtClean="0"/>
              <a:t>Edu</a:t>
            </a:r>
            <a:r>
              <a:rPr lang="en-US" altLang="ko-KR" dirty="0" smtClean="0"/>
              <a:t> 3.0 staff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41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722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Case</a:t>
            </a:r>
            <a:r>
              <a:rPr lang="ko-KR" altLang="en-US" dirty="0" smtClean="0"/>
              <a:t> </a:t>
            </a:r>
            <a:r>
              <a:rPr lang="en-US" altLang="ko-KR" dirty="0" smtClean="0"/>
              <a:t>1: Introduction to Biology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196752"/>
            <a:ext cx="8424936" cy="5184576"/>
          </a:xfrm>
        </p:spPr>
        <p:txBody>
          <a:bodyPr/>
          <a:lstStyle/>
          <a:p>
            <a:r>
              <a:rPr lang="en-US" altLang="ko-KR" dirty="0" smtClean="0"/>
              <a:t>Required to submit </a:t>
            </a:r>
            <a:r>
              <a:rPr lang="en-US" altLang="ko-KR" dirty="0" smtClean="0">
                <a:solidFill>
                  <a:srgbClr val="FF0000"/>
                </a:solidFill>
              </a:rPr>
              <a:t>summary of lecture videos </a:t>
            </a:r>
            <a:r>
              <a:rPr lang="en-US" altLang="ko-KR" dirty="0" smtClean="0"/>
              <a:t>each week to promote self-study</a:t>
            </a:r>
          </a:p>
          <a:p>
            <a:pPr lvl="1"/>
            <a:r>
              <a:rPr lang="en-US" altLang="ko-KR" dirty="0" smtClean="0">
                <a:solidFill>
                  <a:srgbClr val="FF0000"/>
                </a:solidFill>
              </a:rPr>
              <a:t>Easier</a:t>
            </a:r>
            <a:r>
              <a:rPr lang="en-US" altLang="ko-KR" dirty="0" smtClean="0"/>
              <a:t> than summarizing by reading a </a:t>
            </a:r>
            <a:r>
              <a:rPr lang="en-US" altLang="ko-KR" dirty="0" smtClean="0">
                <a:solidFill>
                  <a:srgbClr val="FF0000"/>
                </a:solidFill>
              </a:rPr>
              <a:t>thick</a:t>
            </a:r>
            <a:r>
              <a:rPr lang="en-US" altLang="ko-KR" dirty="0" smtClean="0"/>
              <a:t> textbook</a:t>
            </a:r>
          </a:p>
          <a:p>
            <a:pPr lvl="1"/>
            <a:r>
              <a:rPr lang="en-US" altLang="ko-KR" dirty="0" smtClean="0"/>
              <a:t>Better understanding &amp; reflection by summarizing in his </a:t>
            </a:r>
            <a:r>
              <a:rPr lang="en-US" altLang="ko-KR" dirty="0" smtClean="0">
                <a:solidFill>
                  <a:srgbClr val="FF0000"/>
                </a:solidFill>
              </a:rPr>
              <a:t>own language</a:t>
            </a:r>
          </a:p>
          <a:p>
            <a:r>
              <a:rPr lang="en-US" altLang="ko-KR" dirty="0" smtClean="0"/>
              <a:t>Maximize TA help</a:t>
            </a:r>
          </a:p>
          <a:p>
            <a:pPr lvl="1"/>
            <a:r>
              <a:rPr lang="en-US" altLang="ko-KR" b="1" dirty="0" smtClean="0">
                <a:solidFill>
                  <a:srgbClr val="FF0000"/>
                </a:solidFill>
              </a:rPr>
              <a:t>1 TA for each group</a:t>
            </a:r>
          </a:p>
          <a:p>
            <a:pPr lvl="1"/>
            <a:r>
              <a:rPr lang="en-US" altLang="ko-KR" dirty="0" smtClean="0"/>
              <a:t>TAs: graduate students, + </a:t>
            </a:r>
            <a:r>
              <a:rPr lang="en-US" altLang="ko-KR" b="1" dirty="0" smtClean="0">
                <a:solidFill>
                  <a:srgbClr val="FF0000"/>
                </a:solidFill>
              </a:rPr>
              <a:t>honor </a:t>
            </a:r>
            <a:r>
              <a:rPr lang="ko-KR" altLang="ko-KR" b="1" dirty="0" smtClean="0">
                <a:solidFill>
                  <a:srgbClr val="FF0000"/>
                </a:solidFill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</a:rPr>
              <a:t>3</a:t>
            </a:r>
            <a:r>
              <a:rPr lang="en-US" altLang="ko-KR" b="1" baseline="30000" dirty="0" smtClean="0">
                <a:solidFill>
                  <a:srgbClr val="FF0000"/>
                </a:solidFill>
              </a:rPr>
              <a:t>rd</a:t>
            </a:r>
            <a:r>
              <a:rPr lang="en-US" altLang="ko-KR" b="1" dirty="0" smtClean="0">
                <a:solidFill>
                  <a:srgbClr val="FF0000"/>
                </a:solidFill>
              </a:rPr>
              <a:t> &amp; 4</a:t>
            </a:r>
            <a:r>
              <a:rPr lang="en-US" altLang="ko-KR" b="1" baseline="30000" dirty="0" smtClean="0">
                <a:solidFill>
                  <a:srgbClr val="FF0000"/>
                </a:solidFill>
              </a:rPr>
              <a:t>th</a:t>
            </a:r>
            <a:r>
              <a:rPr lang="en-US" altLang="ko-KR" b="1" dirty="0" smtClean="0">
                <a:solidFill>
                  <a:srgbClr val="FF0000"/>
                </a:solidFill>
              </a:rPr>
              <a:t> year undergraduates </a:t>
            </a:r>
            <a:r>
              <a:rPr lang="en-US" altLang="ko-KR" b="1" dirty="0">
                <a:solidFill>
                  <a:srgbClr val="0000CC"/>
                </a:solidFill>
                <a:cs typeface="+mn-cs"/>
                <a:sym typeface="Wingdings" panose="05000000000000000000" pitchFamily="2" charset="2"/>
              </a:rPr>
              <a:t> better networking, learning by teaching</a:t>
            </a:r>
            <a:endParaRPr lang="en-US" altLang="ko-KR" b="1" dirty="0">
              <a:solidFill>
                <a:srgbClr val="0000CC"/>
              </a:solidFill>
              <a:cs typeface="+mn-cs"/>
            </a:endParaRPr>
          </a:p>
          <a:p>
            <a:r>
              <a:rPr lang="en-US" altLang="ko-KR" dirty="0" smtClean="0"/>
              <a:t>Maximize </a:t>
            </a:r>
            <a:r>
              <a:rPr lang="en-US" altLang="ko-KR" dirty="0" smtClean="0">
                <a:solidFill>
                  <a:srgbClr val="FF0000"/>
                </a:solidFill>
              </a:rPr>
              <a:t>group discussion </a:t>
            </a:r>
            <a:r>
              <a:rPr lang="en-US" altLang="ko-KR" dirty="0" smtClean="0"/>
              <a:t>for concept learning &amp; problem solving</a:t>
            </a:r>
            <a:endParaRPr lang="en-US" altLang="ko-KR" dirty="0"/>
          </a:p>
          <a:p>
            <a:r>
              <a:rPr lang="en-US" altLang="ko-KR" dirty="0" smtClean="0"/>
              <a:t>Each group makes a video of “biological dances” </a:t>
            </a:r>
            <a:r>
              <a:rPr lang="en-US" altLang="ko-KR" dirty="0" smtClean="0">
                <a:sym typeface="Wingdings" pitchFamily="2" charset="2"/>
              </a:rPr>
              <a:t></a:t>
            </a:r>
            <a:r>
              <a:rPr lang="ko-KR" altLang="ko-KR" dirty="0" smtClean="0"/>
              <a:t> </a:t>
            </a:r>
            <a:r>
              <a:rPr lang="en-US" altLang="ko-KR" dirty="0" smtClean="0"/>
              <a:t>understanding and motivation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Absolute evaluation </a:t>
            </a:r>
            <a:r>
              <a:rPr lang="en-US" altLang="ko-KR" dirty="0" smtClean="0">
                <a:sym typeface="Wingdings" panose="05000000000000000000" pitchFamily="2" charset="2"/>
              </a:rPr>
              <a:t> Motivation. Higher achievement</a:t>
            </a:r>
            <a:endParaRPr lang="ko-KR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42</a:t>
            </a:fld>
            <a:endParaRPr lang="en-US" altLang="ko-KR" dirty="0"/>
          </a:p>
        </p:txBody>
      </p:sp>
      <p:sp>
        <p:nvSpPr>
          <p:cNvPr id="6" name="TextBox 5"/>
          <p:cNvSpPr txBox="1"/>
          <p:nvPr/>
        </p:nvSpPr>
        <p:spPr>
          <a:xfrm>
            <a:off x="5248660" y="0"/>
            <a:ext cx="3914790" cy="523220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Professor Experiences</a:t>
            </a:r>
            <a:endParaRPr lang="ko-KR" altLang="en-US" sz="2800" b="1" dirty="0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4458" y="2780928"/>
            <a:ext cx="1212342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2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Case</a:t>
            </a:r>
            <a:r>
              <a:rPr lang="ko-KR" altLang="en-US" dirty="0" smtClean="0"/>
              <a:t> </a:t>
            </a:r>
            <a:r>
              <a:rPr lang="en-US" altLang="ko-KR" dirty="0" smtClean="0"/>
              <a:t>2: Calculus I &amp; II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Lecture videos pre-study 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Extensive </a:t>
            </a:r>
            <a:r>
              <a:rPr lang="en-US" altLang="ko-KR" dirty="0" smtClean="0">
                <a:solidFill>
                  <a:srgbClr val="FF0000"/>
                </a:solidFill>
              </a:rPr>
              <a:t>online exercises</a:t>
            </a:r>
          </a:p>
          <a:p>
            <a:pPr lvl="1">
              <a:lnSpc>
                <a:spcPct val="150000"/>
              </a:lnSpc>
            </a:pPr>
            <a:r>
              <a:rPr lang="en-US" altLang="ko-KR" b="1" dirty="0" smtClean="0"/>
              <a:t>Use Pearson’s </a:t>
            </a:r>
            <a:r>
              <a:rPr lang="en-US" altLang="ko-KR" b="1" dirty="0" smtClean="0">
                <a:solidFill>
                  <a:srgbClr val="FF0000"/>
                </a:solidFill>
              </a:rPr>
              <a:t>problem DB</a:t>
            </a:r>
            <a:r>
              <a:rPr lang="en-US" altLang="ko-KR" b="1" dirty="0" smtClean="0"/>
              <a:t>/contents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</a:rPr>
              <a:t>Group problem solving </a:t>
            </a:r>
            <a:r>
              <a:rPr lang="en-US" altLang="ko-KR" dirty="0" smtClean="0"/>
              <a:t>and </a:t>
            </a:r>
            <a:r>
              <a:rPr lang="en-US" altLang="ko-KR" dirty="0" smtClean="0">
                <a:solidFill>
                  <a:srgbClr val="FF0000"/>
                </a:solidFill>
              </a:rPr>
              <a:t>discussion</a:t>
            </a:r>
            <a:r>
              <a:rPr lang="en-US" altLang="ko-KR" dirty="0" smtClean="0"/>
              <a:t> in class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</a:rPr>
              <a:t>TA</a:t>
            </a:r>
            <a:r>
              <a:rPr lang="en-US" altLang="ko-KR" dirty="0" smtClean="0"/>
              <a:t> roles in class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</a:rPr>
              <a:t>High achievement </a:t>
            </a:r>
            <a:r>
              <a:rPr lang="en-US" altLang="ko-KR" dirty="0" smtClean="0"/>
              <a:t>and </a:t>
            </a:r>
            <a:r>
              <a:rPr lang="en-US" altLang="ko-KR" dirty="0" smtClean="0">
                <a:solidFill>
                  <a:srgbClr val="FF0000"/>
                </a:solidFill>
              </a:rPr>
              <a:t>satisfaction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43</a:t>
            </a:fld>
            <a:endParaRPr lang="en-US" altLang="ko-KR" dirty="0"/>
          </a:p>
        </p:txBody>
      </p:sp>
      <p:sp>
        <p:nvSpPr>
          <p:cNvPr id="6" name="TextBox 5"/>
          <p:cNvSpPr txBox="1"/>
          <p:nvPr/>
        </p:nvSpPr>
        <p:spPr>
          <a:xfrm>
            <a:off x="5248660" y="0"/>
            <a:ext cx="3914790" cy="523220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Professor Experiences</a:t>
            </a:r>
            <a:endParaRPr lang="ko-KR" altLang="en-US" sz="2800" b="1" dirty="0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Picture 2" descr="C:\Documents and Settings\이태억\My Documents\My Pictures\그림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29912"/>
            <a:ext cx="3275856" cy="218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35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CASE</a:t>
            </a:r>
            <a:r>
              <a:rPr lang="ko-KR" altLang="en-US" dirty="0" smtClean="0"/>
              <a:t> </a:t>
            </a:r>
            <a:r>
              <a:rPr lang="en-US" altLang="ko-KR" dirty="0" smtClean="0"/>
              <a:t>3: Introduction to Programming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8457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</a:rPr>
              <a:t>Programming </a:t>
            </a:r>
            <a:r>
              <a:rPr lang="en-US" altLang="ko-KR" dirty="0">
                <a:solidFill>
                  <a:srgbClr val="FF0000"/>
                </a:solidFill>
              </a:rPr>
              <a:t>assignments</a:t>
            </a:r>
            <a:r>
              <a:rPr lang="en-US" altLang="ko-KR" dirty="0"/>
              <a:t> in class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r>
              <a:rPr lang="en-US" altLang="ko-KR" dirty="0" smtClean="0"/>
              <a:t>for a group (2 or more) 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Important</a:t>
            </a:r>
          </a:p>
          <a:p>
            <a:pPr lvl="1">
              <a:lnSpc>
                <a:spcPct val="150000"/>
              </a:lnSpc>
            </a:pPr>
            <a:r>
              <a:rPr lang="en-US" altLang="ko-KR" b="1" dirty="0" smtClean="0">
                <a:solidFill>
                  <a:srgbClr val="FF0000"/>
                </a:solidFill>
              </a:rPr>
              <a:t>self-study</a:t>
            </a:r>
            <a:r>
              <a:rPr lang="en-US" altLang="ko-KR" b="1" dirty="0" smtClean="0"/>
              <a:t> </a:t>
            </a:r>
            <a:r>
              <a:rPr lang="en-US" altLang="ko-KR" b="1" dirty="0"/>
              <a:t>of </a:t>
            </a:r>
            <a:r>
              <a:rPr lang="en-US" altLang="ko-KR" b="1" dirty="0" smtClean="0"/>
              <a:t>lecture videos </a:t>
            </a:r>
            <a:r>
              <a:rPr lang="en-US" altLang="ko-KR" b="1" dirty="0"/>
              <a:t>before </a:t>
            </a:r>
            <a:r>
              <a:rPr lang="en-US" altLang="ko-KR" b="1" dirty="0" smtClean="0"/>
              <a:t>class</a:t>
            </a:r>
            <a:endParaRPr lang="en-US" altLang="ko-KR" b="1" dirty="0"/>
          </a:p>
          <a:p>
            <a:pPr lvl="1">
              <a:lnSpc>
                <a:spcPct val="150000"/>
              </a:lnSpc>
            </a:pPr>
            <a:r>
              <a:rPr lang="en-US" altLang="ko-KR" b="1" dirty="0" smtClean="0"/>
              <a:t>Culture of participation and interaction</a:t>
            </a:r>
            <a:endParaRPr lang="ko-KR" altLang="ko-KR" b="1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Class activities should be </a:t>
            </a:r>
            <a:r>
              <a:rPr lang="en-US" altLang="ko-KR" dirty="0" smtClean="0">
                <a:solidFill>
                  <a:srgbClr val="FF0000"/>
                </a:solidFill>
              </a:rPr>
              <a:t>closely associated with lecture videos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</a:rPr>
              <a:t>Group management </a:t>
            </a:r>
            <a:r>
              <a:rPr lang="en-US" altLang="ko-KR" dirty="0" smtClean="0"/>
              <a:t>is important. – no free riding!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en-US" altLang="ko-KR" dirty="0" smtClean="0"/>
              <a:t>Grouping, Periodic regrouping, </a:t>
            </a:r>
            <a:r>
              <a:rPr lang="en-US" altLang="ko-KR" b="1" dirty="0" smtClean="0">
                <a:solidFill>
                  <a:srgbClr val="FF0000"/>
                </a:solidFill>
              </a:rPr>
              <a:t>Peer Reviews</a:t>
            </a:r>
            <a:endParaRPr lang="ko-KR" altLang="ko-KR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/>
              <a:t>Should </a:t>
            </a:r>
            <a:r>
              <a:rPr lang="en-US" altLang="ko-KR" dirty="0" smtClean="0">
                <a:solidFill>
                  <a:srgbClr val="FF0000"/>
                </a:solidFill>
              </a:rPr>
              <a:t>motivate</a:t>
            </a:r>
            <a:r>
              <a:rPr lang="en-US" altLang="ko-KR" dirty="0" smtClean="0"/>
              <a:t> students to participate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44</a:t>
            </a:fld>
            <a:endParaRPr lang="en-US" altLang="ko-KR" dirty="0"/>
          </a:p>
        </p:txBody>
      </p:sp>
      <p:sp>
        <p:nvSpPr>
          <p:cNvPr id="5" name="TextBox 4"/>
          <p:cNvSpPr txBox="1"/>
          <p:nvPr/>
        </p:nvSpPr>
        <p:spPr>
          <a:xfrm>
            <a:off x="5248660" y="0"/>
            <a:ext cx="3914790" cy="523220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Professor Experiences</a:t>
            </a:r>
            <a:endParaRPr lang="ko-KR" altLang="en-US" sz="2800" b="1" dirty="0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426" y="1737604"/>
            <a:ext cx="2878913" cy="161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56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Case</a:t>
            </a:r>
            <a:r>
              <a:rPr lang="ko-KR" altLang="en-US" dirty="0" smtClean="0"/>
              <a:t> </a:t>
            </a:r>
            <a:r>
              <a:rPr lang="en-US" altLang="ko-KR" dirty="0" smtClean="0"/>
              <a:t>4: Bioinformatics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</a:rPr>
              <a:t>15 min Quizzes only </a:t>
            </a:r>
            <a:r>
              <a:rPr lang="en-US" altLang="ko-KR" dirty="0" smtClean="0"/>
              <a:t>for one of three class hours </a:t>
            </a:r>
            <a:endParaRPr lang="ko-KR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Need</a:t>
            </a:r>
            <a:r>
              <a:rPr lang="en-US" altLang="ko-KR" dirty="0" smtClean="0">
                <a:solidFill>
                  <a:srgbClr val="FF0000"/>
                </a:solidFill>
              </a:rPr>
              <a:t> a TA for each group</a:t>
            </a:r>
            <a:endParaRPr lang="ko-KR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</a:rPr>
              <a:t>Q&amp;A</a:t>
            </a:r>
            <a:r>
              <a:rPr lang="en-US" altLang="ko-KR" dirty="0" smtClean="0"/>
              <a:t> and </a:t>
            </a:r>
            <a:r>
              <a:rPr lang="en-US" altLang="ko-KR" dirty="0" smtClean="0">
                <a:solidFill>
                  <a:srgbClr val="FF0000"/>
                </a:solidFill>
              </a:rPr>
              <a:t>group discussion </a:t>
            </a:r>
            <a:r>
              <a:rPr lang="en-US" altLang="ko-KR" dirty="0" smtClean="0"/>
              <a:t>in class</a:t>
            </a:r>
            <a:endParaRPr lang="ko-KR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Productive lecture recording in a </a:t>
            </a:r>
            <a:r>
              <a:rPr lang="en-US" altLang="ko-KR" dirty="0" smtClean="0">
                <a:solidFill>
                  <a:srgbClr val="FF0000"/>
                </a:solidFill>
              </a:rPr>
              <a:t>self-studio</a:t>
            </a:r>
            <a:endParaRPr lang="ko-KR" altLang="ko-KR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Significantly </a:t>
            </a:r>
            <a:r>
              <a:rPr lang="en-US" altLang="ko-KR" dirty="0" smtClean="0">
                <a:solidFill>
                  <a:srgbClr val="FF0000"/>
                </a:solidFill>
              </a:rPr>
              <a:t>higher level/difficult questions</a:t>
            </a:r>
          </a:p>
          <a:p>
            <a:pPr lvl="1">
              <a:lnSpc>
                <a:spcPct val="150000"/>
              </a:lnSpc>
            </a:pPr>
            <a:r>
              <a:rPr lang="en-US" altLang="ko-KR" dirty="0" smtClean="0"/>
              <a:t>Past: questions on simple concepts</a:t>
            </a:r>
          </a:p>
          <a:p>
            <a:pPr lvl="1">
              <a:lnSpc>
                <a:spcPct val="150000"/>
              </a:lnSpc>
            </a:pPr>
            <a:r>
              <a:rPr lang="en-US" altLang="ko-KR" dirty="0" smtClean="0"/>
              <a:t>Now: More advanced questions</a:t>
            </a:r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45</a:t>
            </a:fld>
            <a:endParaRPr lang="en-US" altLang="ko-KR" dirty="0"/>
          </a:p>
        </p:txBody>
      </p:sp>
      <p:sp>
        <p:nvSpPr>
          <p:cNvPr id="6" name="TextBox 5"/>
          <p:cNvSpPr txBox="1"/>
          <p:nvPr/>
        </p:nvSpPr>
        <p:spPr>
          <a:xfrm>
            <a:off x="5248660" y="0"/>
            <a:ext cx="3914790" cy="523220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Professor Experiences</a:t>
            </a:r>
            <a:endParaRPr lang="ko-KR" altLang="en-US" sz="2800" b="1" dirty="0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998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369888"/>
            <a:ext cx="8363272" cy="538832"/>
          </a:xfrm>
        </p:spPr>
        <p:txBody>
          <a:bodyPr/>
          <a:lstStyle/>
          <a:p>
            <a:r>
              <a:rPr lang="en-US" altLang="ko-KR" dirty="0" smtClean="0"/>
              <a:t>Do you need more Scientific Evidences?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196752"/>
            <a:ext cx="7200800" cy="5025571"/>
          </a:xfrm>
        </p:spPr>
        <p:txBody>
          <a:bodyPr/>
          <a:lstStyle/>
          <a:p>
            <a:r>
              <a:rPr lang="en-US" altLang="ko-KR" sz="2000" dirty="0" smtClean="0"/>
              <a:t>L. </a:t>
            </a:r>
            <a:r>
              <a:rPr lang="en-US" altLang="ko-KR" sz="2000" dirty="0" err="1" smtClean="0"/>
              <a:t>Deslauriers</a:t>
            </a:r>
            <a:r>
              <a:rPr lang="en-US" altLang="ko-KR" sz="2000" dirty="0" smtClean="0"/>
              <a:t>, E. </a:t>
            </a:r>
            <a:r>
              <a:rPr lang="en-US" altLang="ko-KR" sz="2000" dirty="0" err="1" smtClean="0"/>
              <a:t>Schellew</a:t>
            </a:r>
            <a:r>
              <a:rPr lang="en-US" altLang="ko-KR" sz="2000" dirty="0" smtClean="0"/>
              <a:t>, and </a:t>
            </a:r>
            <a:r>
              <a:rPr lang="en-US" altLang="ko-KR" sz="2000" u="sng" dirty="0" smtClean="0"/>
              <a:t>C. </a:t>
            </a:r>
            <a:r>
              <a:rPr lang="en-US" altLang="ko-KR" sz="2000" u="sng" dirty="0" err="1" smtClean="0"/>
              <a:t>Wieman</a:t>
            </a:r>
            <a:r>
              <a:rPr lang="en-US" altLang="ko-KR" sz="2000" dirty="0" smtClean="0"/>
              <a:t>, “Improved Learning in a Large-Enrollment Physics Class”, Science Vol. 332, May 2011</a:t>
            </a:r>
            <a:endParaRPr lang="ko-KR" altLang="en-US" sz="2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46</a:t>
            </a:fld>
            <a:endParaRPr lang="en-US" altLang="ko-K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863" y="2469119"/>
            <a:ext cx="5328592" cy="326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873" y="2046629"/>
            <a:ext cx="1820591" cy="1022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264256" y="5805264"/>
            <a:ext cx="65989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latinLnBrk="1">
              <a:spcBef>
                <a:spcPct val="20000"/>
              </a:spcBef>
            </a:pPr>
            <a:r>
              <a:rPr lang="en-US" altLang="ko-KR" b="1" kern="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Basic Physics – Large Class ( &gt; 300 students), Conventional Lecture Hall, For </a:t>
            </a:r>
            <a:r>
              <a:rPr lang="en-US" altLang="ko-KR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en-US" altLang="ko-KR" b="1" kern="0" baseline="300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th</a:t>
            </a:r>
            <a:r>
              <a:rPr lang="en-US" altLang="ko-KR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week</a:t>
            </a:r>
            <a:r>
              <a:rPr lang="en-US" altLang="ko-KR" b="1" kern="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, divide the class into </a:t>
            </a:r>
            <a:r>
              <a:rPr lang="en-US" altLang="ko-KR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two groups</a:t>
            </a:r>
            <a:r>
              <a:rPr lang="en-US" altLang="ko-KR" b="1" kern="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. Take the same exams of </a:t>
            </a:r>
            <a:r>
              <a:rPr lang="en-US" altLang="ko-KR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en-US" altLang="ko-KR" b="1" kern="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 problems</a:t>
            </a:r>
            <a:endParaRPr lang="en-US" altLang="ko-KR" b="1" kern="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979712" y="2556193"/>
            <a:ext cx="2376264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altLang="ko-KR" sz="1600" b="1" kern="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Group </a:t>
            </a:r>
            <a:r>
              <a:rPr lang="en-US" altLang="ko-KR" sz="1600" b="1" kern="0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1:  Keep on </a:t>
            </a:r>
            <a:r>
              <a:rPr lang="en-US" altLang="ko-KR" sz="1600" b="1" kern="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Lecturing by Professor</a:t>
            </a:r>
            <a:endParaRPr lang="ko-KR" altLang="en-US" sz="1600" dirty="0"/>
          </a:p>
        </p:txBody>
      </p:sp>
      <p:sp>
        <p:nvSpPr>
          <p:cNvPr id="8" name="직사각형 7"/>
          <p:cNvSpPr/>
          <p:nvPr/>
        </p:nvSpPr>
        <p:spPr>
          <a:xfrm>
            <a:off x="6084168" y="3124823"/>
            <a:ext cx="2880320" cy="88024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l" latinLnBrk="1">
              <a:spcBef>
                <a:spcPct val="20000"/>
              </a:spcBef>
            </a:pPr>
            <a:r>
              <a:rPr lang="en-US" altLang="ko-KR" sz="1600" b="1" kern="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Group 2</a:t>
            </a:r>
            <a:r>
              <a:rPr lang="en-US" altLang="ko-KR" sz="1600" b="1" kern="0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6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Interactive Class without </a:t>
            </a:r>
            <a:r>
              <a:rPr lang="en-US" altLang="ko-KR" sz="16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Lecturing,</a:t>
            </a:r>
          </a:p>
          <a:p>
            <a:pPr lvl="0" algn="l" latinLnBrk="1">
              <a:spcBef>
                <a:spcPct val="20000"/>
              </a:spcBef>
            </a:pPr>
            <a:r>
              <a:rPr lang="en-US" altLang="ko-KR" sz="16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Postdoc for Coordination</a:t>
            </a:r>
            <a:endParaRPr lang="en-US" altLang="ko-KR" sz="1600" b="1" kern="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8168" y="862520"/>
            <a:ext cx="1187826" cy="118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98633"/>
            <a:ext cx="2108789" cy="112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499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47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5" name="타원 4"/>
          <p:cNvSpPr/>
          <p:nvPr/>
        </p:nvSpPr>
        <p:spPr bwMode="auto">
          <a:xfrm>
            <a:off x="84909" y="188640"/>
            <a:ext cx="8928992" cy="208823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88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Sustainable!</a:t>
            </a:r>
          </a:p>
        </p:txBody>
      </p:sp>
      <p:sp>
        <p:nvSpPr>
          <p:cNvPr id="6" name="타원 5"/>
          <p:cNvSpPr/>
          <p:nvPr/>
        </p:nvSpPr>
        <p:spPr bwMode="auto">
          <a:xfrm>
            <a:off x="84909" y="2420888"/>
            <a:ext cx="8928992" cy="208823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88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Even Better!</a:t>
            </a:r>
          </a:p>
        </p:txBody>
      </p:sp>
      <p:sp>
        <p:nvSpPr>
          <p:cNvPr id="7" name="타원 6"/>
          <p:cNvSpPr/>
          <p:nvPr/>
        </p:nvSpPr>
        <p:spPr bwMode="auto">
          <a:xfrm>
            <a:off x="196355" y="4567363"/>
            <a:ext cx="8928992" cy="208823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88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Just Begun!</a:t>
            </a:r>
          </a:p>
        </p:txBody>
      </p:sp>
    </p:spTree>
    <p:extLst>
      <p:ext uri="{BB962C8B-B14F-4D97-AF65-F5344CB8AC3E}">
        <p14:creationId xmlns:p14="http://schemas.microsoft.com/office/powerpoint/2010/main" val="70813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7003087" y="6453335"/>
            <a:ext cx="2133600" cy="392995"/>
          </a:xfrm>
        </p:spPr>
        <p:txBody>
          <a:bodyPr/>
          <a:lstStyle/>
          <a:p>
            <a:fld id="{54F6F387-82B4-4178-94AD-AA1EBE568191}" type="slidenum">
              <a:rPr lang="en-US" altLang="ko-KR" smtClean="0">
                <a:solidFill>
                  <a:schemeClr val="bg2"/>
                </a:solidFill>
              </a:rPr>
              <a:pPr/>
              <a:t>48</a:t>
            </a:fld>
            <a:endParaRPr lang="en-US" altLang="ko-KR">
              <a:solidFill>
                <a:schemeClr val="bg2"/>
              </a:solidFill>
            </a:endParaRPr>
          </a:p>
        </p:txBody>
      </p:sp>
      <p:sp>
        <p:nvSpPr>
          <p:cNvPr id="3" name="타원 2"/>
          <p:cNvSpPr/>
          <p:nvPr/>
        </p:nvSpPr>
        <p:spPr bwMode="auto">
          <a:xfrm>
            <a:off x="84909" y="332656"/>
            <a:ext cx="8928992" cy="2088232"/>
          </a:xfrm>
          <a:prstGeom prst="ellips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6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Neither for better </a:t>
            </a:r>
          </a:p>
          <a:p>
            <a:pPr algn="ctr"/>
            <a:r>
              <a:rPr lang="en-US" altLang="ko-KR" sz="6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Exam scores</a:t>
            </a:r>
          </a:p>
        </p:txBody>
      </p:sp>
      <p:sp>
        <p:nvSpPr>
          <p:cNvPr id="4" name="타원 3"/>
          <p:cNvSpPr/>
          <p:nvPr/>
        </p:nvSpPr>
        <p:spPr bwMode="auto">
          <a:xfrm>
            <a:off x="84909" y="2492896"/>
            <a:ext cx="8928992" cy="2088232"/>
          </a:xfrm>
          <a:prstGeom prst="ellips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6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Nor for better </a:t>
            </a:r>
          </a:p>
          <a:p>
            <a:pPr algn="ctr"/>
            <a:r>
              <a:rPr lang="en-US" altLang="ko-KR" sz="6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class evaluation</a:t>
            </a:r>
          </a:p>
        </p:txBody>
      </p:sp>
      <p:sp>
        <p:nvSpPr>
          <p:cNvPr id="5" name="타원 4"/>
          <p:cNvSpPr/>
          <p:nvPr/>
        </p:nvSpPr>
        <p:spPr bwMode="auto">
          <a:xfrm>
            <a:off x="84909" y="4625752"/>
            <a:ext cx="8928992" cy="208823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6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Then, for what?</a:t>
            </a:r>
          </a:p>
        </p:txBody>
      </p:sp>
    </p:spTree>
    <p:extLst>
      <p:ext uri="{BB962C8B-B14F-4D97-AF65-F5344CB8AC3E}">
        <p14:creationId xmlns:p14="http://schemas.microsoft.com/office/powerpoint/2010/main" val="353803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>
                <a:solidFill>
                  <a:prstClr val="black"/>
                </a:solidFill>
              </a:rPr>
              <a:pPr/>
              <a:t>49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8" name="타원 7"/>
          <p:cNvSpPr/>
          <p:nvPr/>
        </p:nvSpPr>
        <p:spPr bwMode="auto">
          <a:xfrm>
            <a:off x="107504" y="44624"/>
            <a:ext cx="8928992" cy="172819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88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INTERACTION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-36512" y="5445223"/>
            <a:ext cx="8394097" cy="1357211"/>
            <a:chOff x="-36512" y="5356820"/>
            <a:chExt cx="8394097" cy="1445613"/>
          </a:xfrm>
        </p:grpSpPr>
        <p:sp>
          <p:nvSpPr>
            <p:cNvPr id="7" name="타원 6"/>
            <p:cNvSpPr/>
            <p:nvPr/>
          </p:nvSpPr>
          <p:spPr bwMode="auto">
            <a:xfrm>
              <a:off x="1979712" y="5373216"/>
              <a:ext cx="3168352" cy="1429217"/>
            </a:xfrm>
            <a:prstGeom prst="ellipse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ko-KR" sz="4400" b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Active</a:t>
              </a:r>
              <a:endParaRPr lang="ko-KR" altLang="en-US" sz="4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" name="타원 8"/>
            <p:cNvSpPr/>
            <p:nvPr/>
          </p:nvSpPr>
          <p:spPr bwMode="auto">
            <a:xfrm>
              <a:off x="5004048" y="5356820"/>
              <a:ext cx="3353537" cy="1400780"/>
            </a:xfrm>
            <a:prstGeom prst="ellipse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ts val="4800"/>
                </a:lnSpc>
              </a:pPr>
              <a:r>
                <a:rPr lang="en-US" altLang="ko-KR" sz="4000" b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Friendship</a:t>
              </a:r>
              <a:endParaRPr lang="ko-KR" altLang="en-US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-36512" y="5733256"/>
              <a:ext cx="204716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ko-KR" sz="32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Character</a:t>
              </a:r>
              <a:endParaRPr lang="en-US" sz="3200" b="1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-48601" y="3831431"/>
            <a:ext cx="9157105" cy="1669640"/>
            <a:chOff x="-48601" y="3687415"/>
            <a:chExt cx="9157105" cy="1669640"/>
          </a:xfrm>
        </p:grpSpPr>
        <p:sp>
          <p:nvSpPr>
            <p:cNvPr id="5" name="타원 4"/>
            <p:cNvSpPr/>
            <p:nvPr/>
          </p:nvSpPr>
          <p:spPr bwMode="auto">
            <a:xfrm>
              <a:off x="0" y="4077072"/>
              <a:ext cx="3059832" cy="126206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ko-KR" sz="3200" b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Concentration</a:t>
              </a:r>
              <a:endParaRPr lang="ko-KR" altLang="en-US" sz="3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" name="타원 5"/>
            <p:cNvSpPr/>
            <p:nvPr/>
          </p:nvSpPr>
          <p:spPr bwMode="auto">
            <a:xfrm>
              <a:off x="2736304" y="4094994"/>
              <a:ext cx="3419872" cy="126206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ko-KR" sz="3200" b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Long-Term Memory</a:t>
              </a:r>
              <a:endParaRPr lang="ko-KR" altLang="en-US" sz="3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-48601" y="3687415"/>
              <a:ext cx="91225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0000CC"/>
                  </a:solidFill>
                </a:rPr>
                <a:t>Neuroscience, Brain Research, Cognitive Psychology</a:t>
              </a:r>
              <a:endParaRPr lang="en-US" sz="2400" b="1" dirty="0">
                <a:solidFill>
                  <a:srgbClr val="0000CC"/>
                </a:solidFill>
              </a:endParaRPr>
            </a:p>
          </p:txBody>
        </p:sp>
        <p:sp>
          <p:nvSpPr>
            <p:cNvPr id="11" name="타원 10"/>
            <p:cNvSpPr/>
            <p:nvPr/>
          </p:nvSpPr>
          <p:spPr bwMode="auto">
            <a:xfrm>
              <a:off x="6112316" y="4094994"/>
              <a:ext cx="2996188" cy="126206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ko-KR" sz="3200" b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Structuring</a:t>
              </a:r>
            </a:p>
            <a:p>
              <a:pPr algn="ctr"/>
              <a:r>
                <a:rPr lang="en-US" altLang="ko-KR" sz="3200" b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Knowledge</a:t>
              </a:r>
              <a:endParaRPr lang="ko-KR" altLang="en-US" sz="32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3" name="타원 12"/>
          <p:cNvSpPr/>
          <p:nvPr/>
        </p:nvSpPr>
        <p:spPr bwMode="auto">
          <a:xfrm>
            <a:off x="1691680" y="2132856"/>
            <a:ext cx="5918730" cy="854561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54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Learning</a:t>
            </a:r>
          </a:p>
        </p:txBody>
      </p:sp>
      <p:sp>
        <p:nvSpPr>
          <p:cNvPr id="14" name="아래쪽 화살표 13"/>
          <p:cNvSpPr/>
          <p:nvPr/>
        </p:nvSpPr>
        <p:spPr bwMode="auto">
          <a:xfrm>
            <a:off x="2267744" y="1700808"/>
            <a:ext cx="4896544" cy="419472"/>
          </a:xfrm>
          <a:prstGeom prst="downArrow">
            <a:avLst>
              <a:gd name="adj1" fmla="val 50000"/>
              <a:gd name="adj2" fmla="val 71799"/>
            </a:avLst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107504" y="2560136"/>
            <a:ext cx="8928992" cy="1156897"/>
            <a:chOff x="107504" y="2560136"/>
            <a:chExt cx="8928992" cy="1156897"/>
          </a:xfrm>
        </p:grpSpPr>
        <p:sp>
          <p:nvSpPr>
            <p:cNvPr id="15" name="타원 14"/>
            <p:cNvSpPr/>
            <p:nvPr/>
          </p:nvSpPr>
          <p:spPr bwMode="auto">
            <a:xfrm>
              <a:off x="107504" y="2560136"/>
              <a:ext cx="2628800" cy="666631"/>
            </a:xfrm>
            <a:prstGeom prst="ellipse">
              <a:avLst/>
            </a:prstGeom>
            <a:solidFill>
              <a:srgbClr val="0000CC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3200" b="1" dirty="0" smtClean="0">
                  <a:latin typeface="맑은 고딕" pitchFamily="50" charset="-127"/>
                  <a:ea typeface="맑은 고딕" pitchFamily="50" charset="-127"/>
                </a:rPr>
                <a:t>Creative</a:t>
              </a:r>
            </a:p>
          </p:txBody>
        </p:sp>
        <p:sp>
          <p:nvSpPr>
            <p:cNvPr id="16" name="타원 15"/>
            <p:cNvSpPr/>
            <p:nvPr/>
          </p:nvSpPr>
          <p:spPr bwMode="auto">
            <a:xfrm>
              <a:off x="6156176" y="2560136"/>
              <a:ext cx="2880320" cy="669791"/>
            </a:xfrm>
            <a:prstGeom prst="ellipse">
              <a:avLst/>
            </a:prstGeom>
            <a:solidFill>
              <a:srgbClr val="0000CC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180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ts val="7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3200" b="1" dirty="0" smtClean="0">
                  <a:latin typeface="맑은 고딕" pitchFamily="50" charset="-127"/>
                  <a:ea typeface="맑은 고딕" pitchFamily="50" charset="-127"/>
                </a:rPr>
                <a:t>Synthesizing</a:t>
              </a:r>
              <a:endParaRPr lang="en-US" altLang="ko-KR" sz="32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타원 16"/>
            <p:cNvSpPr/>
            <p:nvPr/>
          </p:nvSpPr>
          <p:spPr bwMode="auto">
            <a:xfrm>
              <a:off x="323528" y="3068961"/>
              <a:ext cx="8424936" cy="648072"/>
            </a:xfrm>
            <a:prstGeom prst="ellipse">
              <a:avLst/>
            </a:prstGeom>
            <a:solidFill>
              <a:srgbClr val="0000CC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ko-KR" sz="3200" b="1" dirty="0" smtClean="0">
                  <a:latin typeface="맑은 고딕" pitchFamily="50" charset="-127"/>
                  <a:ea typeface="맑은 고딕" pitchFamily="50" charset="-127"/>
                </a:rPr>
                <a:t>Communication, Teamwork, Leadership</a:t>
              </a:r>
              <a:endParaRPr lang="ko-KR" altLang="en-US" sz="3200" b="1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765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 bwMode="auto">
          <a:xfrm>
            <a:off x="100608" y="1233264"/>
            <a:ext cx="4464496" cy="2627783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5400" b="1" dirty="0" smtClean="0">
                <a:latin typeface="맑은 고딕" pitchFamily="50" charset="-127"/>
                <a:ea typeface="맑은 고딕" pitchFamily="50" charset="-127"/>
              </a:rPr>
              <a:t>Creative</a:t>
            </a:r>
          </a:p>
        </p:txBody>
      </p:sp>
      <p:sp>
        <p:nvSpPr>
          <p:cNvPr id="4" name="타원 3"/>
          <p:cNvSpPr/>
          <p:nvPr/>
        </p:nvSpPr>
        <p:spPr bwMode="auto">
          <a:xfrm>
            <a:off x="4644008" y="1252066"/>
            <a:ext cx="4392488" cy="2562089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5400" b="1" dirty="0" smtClean="0">
                <a:latin typeface="맑은 고딕" pitchFamily="50" charset="-127"/>
                <a:ea typeface="맑은 고딕" pitchFamily="50" charset="-127"/>
              </a:rPr>
              <a:t>Synthesizing</a:t>
            </a:r>
            <a:endParaRPr lang="en-US" altLang="ko-KR" sz="5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타원 4"/>
          <p:cNvSpPr/>
          <p:nvPr/>
        </p:nvSpPr>
        <p:spPr bwMode="auto">
          <a:xfrm>
            <a:off x="467544" y="3862296"/>
            <a:ext cx="8424936" cy="3023088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5400" b="1" dirty="0" smtClean="0">
                <a:latin typeface="맑은 고딕" pitchFamily="50" charset="-127"/>
                <a:ea typeface="맑은 고딕" pitchFamily="50" charset="-127"/>
              </a:rPr>
              <a:t>Communication, Teamwork, Leadership</a:t>
            </a:r>
            <a:endParaRPr lang="ko-KR" altLang="en-US" sz="5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010400" y="6453336"/>
            <a:ext cx="2133600" cy="476250"/>
          </a:xfrm>
        </p:spPr>
        <p:txBody>
          <a:bodyPr/>
          <a:lstStyle/>
          <a:p>
            <a:fld id="{CE240C14-0811-4DF5-9A56-07920DD6E5D4}" type="slidenum">
              <a:rPr lang="en-US" altLang="ko-KR" smtClean="0">
                <a:solidFill>
                  <a:schemeClr val="bg2"/>
                </a:solidFill>
              </a:rPr>
              <a:pPr/>
              <a:t>50</a:t>
            </a:fld>
            <a:endParaRPr lang="en-US" altLang="ko-KR" dirty="0">
              <a:solidFill>
                <a:schemeClr val="bg2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608" y="51737"/>
            <a:ext cx="9192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Innovation</a:t>
            </a:r>
            <a:r>
              <a:rPr lang="en-US" sz="3200" b="1" dirty="0" smtClean="0">
                <a:solidFill>
                  <a:srgbClr val="0000CC"/>
                </a:solidFill>
              </a:rPr>
              <a:t> in</a:t>
            </a:r>
          </a:p>
          <a:p>
            <a:pPr algn="ctr"/>
            <a:r>
              <a:rPr lang="en-US" sz="3200" b="1" dirty="0" smtClean="0">
                <a:solidFill>
                  <a:srgbClr val="0000CC"/>
                </a:solidFill>
              </a:rPr>
              <a:t>Knowledge-Based Society &amp; Industry Needs</a:t>
            </a:r>
            <a:endParaRPr lang="en-US" sz="32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44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2017 (5</a:t>
            </a:r>
            <a:r>
              <a:rPr lang="ko-KR" altLang="en-US" dirty="0" smtClean="0"/>
              <a:t> </a:t>
            </a:r>
            <a:r>
              <a:rPr lang="en-US" altLang="ko-KR" dirty="0" smtClean="0"/>
              <a:t>Years)</a:t>
            </a:r>
            <a:r>
              <a:rPr lang="ko-KR" altLang="en-US" dirty="0" smtClean="0"/>
              <a:t> </a:t>
            </a:r>
            <a:r>
              <a:rPr lang="en-US" altLang="ko-KR" dirty="0" smtClean="0"/>
              <a:t>Vision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271175"/>
            <a:ext cx="8686800" cy="5254169"/>
          </a:xfrm>
        </p:spPr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30% of Classes </a:t>
            </a:r>
            <a:r>
              <a:rPr lang="en-US" altLang="ko-KR" dirty="0" smtClean="0"/>
              <a:t>(800) </a:t>
            </a:r>
            <a:r>
              <a:rPr lang="en-US" altLang="ko-KR" dirty="0" smtClean="0">
                <a:sym typeface="Wingdings" pitchFamily="2" charset="2"/>
              </a:rPr>
              <a:t> </a:t>
            </a:r>
            <a:r>
              <a:rPr lang="en-US" altLang="ko-KR" dirty="0" smtClean="0"/>
              <a:t>Edu 3.0</a:t>
            </a:r>
          </a:p>
          <a:p>
            <a:endParaRPr lang="ko-KR" altLang="en-US" sz="1400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60</a:t>
            </a:r>
            <a:r>
              <a:rPr lang="en-US" altLang="ko-KR" dirty="0" smtClean="0"/>
              <a:t> </a:t>
            </a:r>
            <a:r>
              <a:rPr lang="en-US" altLang="ko-KR" dirty="0" smtClean="0"/>
              <a:t>Education 3.0 (Interactive) </a:t>
            </a:r>
            <a:r>
              <a:rPr lang="en-US" altLang="ko-KR" dirty="0" smtClean="0"/>
              <a:t>Classrooms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Training </a:t>
            </a:r>
            <a:r>
              <a:rPr lang="en-US" altLang="ko-KR" dirty="0"/>
              <a:t>New &amp; Promoted Faculty</a:t>
            </a:r>
          </a:p>
          <a:p>
            <a:endParaRPr lang="en-US" altLang="ko-KR" dirty="0" smtClean="0"/>
          </a:p>
          <a:p>
            <a:pPr lvl="1"/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51</a:t>
            </a:fld>
            <a:endParaRPr lang="en-US" altLang="ko-KR" dirty="0"/>
          </a:p>
        </p:txBody>
      </p:sp>
      <p:sp>
        <p:nvSpPr>
          <p:cNvPr id="5" name="TextBox 4"/>
          <p:cNvSpPr txBox="1"/>
          <p:nvPr/>
        </p:nvSpPr>
        <p:spPr>
          <a:xfrm>
            <a:off x="5655546" y="-15061"/>
            <a:ext cx="3427733" cy="400110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2000" b="1" dirty="0" smtClean="0">
                <a:solidFill>
                  <a:srgbClr val="0000CC"/>
                </a:solidFill>
                <a:latin typeface="+mn-lt"/>
              </a:rPr>
              <a:t>University Long-Term Plan</a:t>
            </a:r>
            <a:endParaRPr lang="ko-KR" altLang="en-US" sz="2000" b="1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55546" y="448136"/>
            <a:ext cx="2863283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2000" b="1" dirty="0" smtClean="0">
                <a:solidFill>
                  <a:srgbClr val="0000CC"/>
                </a:solidFill>
                <a:latin typeface="+mn-lt"/>
              </a:rPr>
              <a:t>Government Funding</a:t>
            </a:r>
            <a:endParaRPr lang="ko-KR" altLang="en-US" sz="2000" b="1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5546" y="940658"/>
            <a:ext cx="2632452" cy="400110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pPr algn="ctr">
              <a:defRPr sz="288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2000" b="1" dirty="0" smtClean="0">
                <a:solidFill>
                  <a:srgbClr val="0000CC"/>
                </a:solidFill>
                <a:latin typeface="+mn-lt"/>
              </a:rPr>
              <a:t>Donation: $9 million</a:t>
            </a:r>
            <a:endParaRPr lang="ko-KR" altLang="en-US" sz="2000" b="1" dirty="0">
              <a:solidFill>
                <a:srgbClr val="0000CC"/>
              </a:solidFill>
              <a:latin typeface="+mn-lt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820" y="3402720"/>
            <a:ext cx="5621931" cy="3277866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 bwMode="auto">
          <a:xfrm>
            <a:off x="6706715" y="2979791"/>
            <a:ext cx="2406453" cy="1015281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2400" b="1" smtClean="0">
                <a:latin typeface="+mn-lt"/>
                <a:ea typeface="맑은 고딕" pitchFamily="50" charset="-127"/>
              </a:rPr>
              <a:t>Space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2400" b="1" smtClean="0">
                <a:latin typeface="+mn-lt"/>
                <a:ea typeface="맑은 고딕" pitchFamily="50" charset="-127"/>
              </a:rPr>
              <a:t>- Most Critical</a:t>
            </a:r>
            <a:endParaRPr kumimoji="0" lang="ko-KR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맑은 고딕" pitchFamily="50" charset="-127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7431" y="1638848"/>
            <a:ext cx="1959537" cy="1240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5994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/>
          <p:cNvSpPr/>
          <p:nvPr/>
        </p:nvSpPr>
        <p:spPr bwMode="auto">
          <a:xfrm>
            <a:off x="971599" y="1538777"/>
            <a:ext cx="6840760" cy="534143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448067" y="179694"/>
            <a:ext cx="8229600" cy="754856"/>
          </a:xfrm>
        </p:spPr>
        <p:txBody>
          <a:bodyPr/>
          <a:lstStyle/>
          <a:p>
            <a:pPr algn="ctr"/>
            <a:r>
              <a:rPr lang="en-US" altLang="ko-KR" sz="60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e-KAIST</a:t>
            </a:r>
            <a:endParaRPr lang="ko-KR" altLang="en-US" sz="6000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0C14-0811-4DF5-9A56-07920DD6E5D4}" type="slidenum">
              <a:rPr lang="en-US" altLang="ko-KR" smtClean="0"/>
              <a:pPr/>
              <a:t>52</a:t>
            </a:fld>
            <a:endParaRPr lang="en-US" altLang="ko-KR" dirty="0"/>
          </a:p>
        </p:txBody>
      </p:sp>
      <p:sp>
        <p:nvSpPr>
          <p:cNvPr id="6" name="타원 5"/>
          <p:cNvSpPr/>
          <p:nvPr/>
        </p:nvSpPr>
        <p:spPr bwMode="auto">
          <a:xfrm>
            <a:off x="4562867" y="4668892"/>
            <a:ext cx="4536504" cy="1961938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200" b="1" smtClean="0">
                <a:latin typeface="맑은 고딕" pitchFamily="50" charset="-127"/>
                <a:ea typeface="맑은 고딕" pitchFamily="50" charset="-127"/>
              </a:rPr>
              <a:t>MOOC</a:t>
            </a: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3200" b="1"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3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145392" y="4668892"/>
            <a:ext cx="4329845" cy="1961938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200" b="1" smtClean="0">
                <a:latin typeface="맑은 고딕" pitchFamily="50" charset="-127"/>
                <a:ea typeface="맑은 고딕" pitchFamily="50" charset="-127"/>
              </a:rPr>
              <a:t>Education 3.0</a:t>
            </a: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200" b="1" smtClean="0">
                <a:latin typeface="맑은 고딕" pitchFamily="50" charset="-127"/>
                <a:ea typeface="맑은 고딕" pitchFamily="50" charset="-127"/>
              </a:rPr>
              <a:t>Interactive Class</a:t>
            </a:r>
            <a:endParaRPr lang="en-US" altLang="ko-KR" sz="3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1979711" y="2122179"/>
            <a:ext cx="4968552" cy="1929110"/>
          </a:xfrm>
          <a:prstGeom prst="ellipse">
            <a:avLst/>
          </a:prstGeom>
          <a:solidFill>
            <a:srgbClr val="00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200" b="1" smtClean="0">
                <a:latin typeface="맑은 고딕" pitchFamily="50" charset="-127"/>
                <a:ea typeface="맑은 고딕" pitchFamily="50" charset="-127"/>
              </a:rPr>
              <a:t>Global e-Learning +</a:t>
            </a: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200" b="1" smtClean="0">
                <a:latin typeface="맑은 고딕" pitchFamily="50" charset="-127"/>
                <a:ea typeface="맑은 고딕" pitchFamily="50" charset="-127"/>
              </a:rPr>
              <a:t>Classroom Networking</a:t>
            </a:r>
            <a:endParaRPr lang="en-US" altLang="ko-KR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43799" y="4059194"/>
            <a:ext cx="12314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smtClean="0">
                <a:solidFill>
                  <a:srgbClr val="0000CC"/>
                </a:solidFill>
              </a:rPr>
              <a:t>Open</a:t>
            </a:r>
            <a:endParaRPr lang="ko-KR" altLang="en-US" sz="3200" b="1">
              <a:solidFill>
                <a:srgbClr val="0000CC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43608" y="4084117"/>
            <a:ext cx="2189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smtClean="0">
                <a:solidFill>
                  <a:srgbClr val="0000CC"/>
                </a:solidFill>
              </a:rPr>
              <a:t>Transform</a:t>
            </a:r>
            <a:endParaRPr lang="ko-KR" altLang="en-US" sz="3200" b="1">
              <a:solidFill>
                <a:srgbClr val="0000CC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52520" y="1558986"/>
            <a:ext cx="1822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smtClean="0">
                <a:solidFill>
                  <a:srgbClr val="0000CC"/>
                </a:solidFill>
              </a:rPr>
              <a:t>Connect</a:t>
            </a:r>
            <a:endParaRPr lang="ko-KR" altLang="en-US" sz="3200" b="1">
              <a:solidFill>
                <a:srgbClr val="0000CC"/>
              </a:solidFill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4690588" y="5444602"/>
            <a:ext cx="2026029" cy="936725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2800" b="1" smtClean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Coursera</a:t>
            </a:r>
            <a:endParaRPr lang="en-US" altLang="ko-KR" sz="2400" b="1">
              <a:solidFill>
                <a:srgbClr val="FFFF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타원 24"/>
          <p:cNvSpPr/>
          <p:nvPr/>
        </p:nvSpPr>
        <p:spPr bwMode="auto">
          <a:xfrm>
            <a:off x="6804247" y="5481565"/>
            <a:ext cx="2055853" cy="813842"/>
          </a:xfrm>
          <a:prstGeom prst="ellipse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0" numCol="1" rtlCol="0" anchor="ctr" anchorCtr="0" compatLnSpc="1">
            <a:prstTxWarp prst="textNoShape">
              <a:avLst/>
            </a:prstTxWarp>
          </a:bodyPr>
          <a:lstStyle/>
          <a:p>
            <a:pPr marR="0" algn="ctr" defTabSz="914400" rtl="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2800" b="1" smtClean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KOOC</a:t>
            </a:r>
          </a:p>
          <a:p>
            <a:pPr marR="0" algn="ctr" defTabSz="914400" rtl="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2800" b="1" smtClean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en-US" altLang="ko-KR" sz="2000" b="1" smtClean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KAIST MOOC</a:t>
            </a:r>
            <a:endParaRPr lang="en-US" altLang="ko-KR" sz="2000" b="1" dirty="0" smtClean="0">
              <a:solidFill>
                <a:srgbClr val="FFFF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아래로 구부러진 화살표 7"/>
          <p:cNvSpPr/>
          <p:nvPr/>
        </p:nvSpPr>
        <p:spPr bwMode="auto">
          <a:xfrm>
            <a:off x="3801099" y="4635639"/>
            <a:ext cx="1523536" cy="282038"/>
          </a:xfrm>
          <a:prstGeom prst="curvedDownArrow">
            <a:avLst>
              <a:gd name="adj1" fmla="val 97593"/>
              <a:gd name="adj2" fmla="val 256236"/>
              <a:gd name="adj3" fmla="val 25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아래로 구부러진 화살표 13"/>
          <p:cNvSpPr/>
          <p:nvPr/>
        </p:nvSpPr>
        <p:spPr bwMode="auto">
          <a:xfrm rot="10800000">
            <a:off x="3648588" y="6393514"/>
            <a:ext cx="1523536" cy="282038"/>
          </a:xfrm>
          <a:prstGeom prst="curvedDownArrow">
            <a:avLst>
              <a:gd name="adj1" fmla="val 97593"/>
              <a:gd name="adj2" fmla="val 256236"/>
              <a:gd name="adj3" fmla="val 25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173828" y="788117"/>
            <a:ext cx="2592288" cy="112740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28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Contribute</a:t>
            </a:r>
          </a:p>
          <a:p>
            <a:pPr algn="ctr"/>
            <a:r>
              <a:rPr lang="en-US" altLang="ko-KR" sz="28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to Society</a:t>
            </a:r>
          </a:p>
        </p:txBody>
      </p:sp>
      <p:sp>
        <p:nvSpPr>
          <p:cNvPr id="16" name="타원 15"/>
          <p:cNvSpPr/>
          <p:nvPr/>
        </p:nvSpPr>
        <p:spPr bwMode="auto">
          <a:xfrm>
            <a:off x="6507083" y="770556"/>
            <a:ext cx="2592288" cy="112740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ko-KR" sz="2800" b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Transform</a:t>
            </a:r>
          </a:p>
          <a:p>
            <a:pPr algn="ctr"/>
            <a:r>
              <a:rPr lang="en-US" altLang="ko-KR" sz="2800" b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Education</a:t>
            </a:r>
            <a:endParaRPr lang="en-US" altLang="ko-KR" sz="2800" b="1" dirty="0" smtClean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1003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2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 txBox="1">
            <a:spLocks/>
          </p:cNvSpPr>
          <p:nvPr/>
        </p:nvSpPr>
        <p:spPr bwMode="black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altLang="ko-KR" dirty="0"/>
          </a:p>
        </p:txBody>
      </p:sp>
      <p:sp>
        <p:nvSpPr>
          <p:cNvPr id="4" name="타원 3"/>
          <p:cNvSpPr/>
          <p:nvPr/>
        </p:nvSpPr>
        <p:spPr bwMode="auto">
          <a:xfrm>
            <a:off x="143508" y="1844824"/>
            <a:ext cx="8856984" cy="3888432"/>
          </a:xfrm>
          <a:prstGeom prst="ellipse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1500" b="1" dirty="0" smtClean="0">
                <a:latin typeface="맑은 고딕" pitchFamily="50" charset="-127"/>
                <a:ea typeface="맑은 고딕" pitchFamily="50" charset="-127"/>
              </a:rPr>
              <a:t>Thank you!</a:t>
            </a:r>
            <a:endParaRPr lang="en-US" altLang="ko-KR" sz="8000" b="1" dirty="0">
              <a:solidFill>
                <a:srgbClr val="FFFF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슬라이드 번호 개체 틀 1"/>
          <p:cNvSpPr txBox="1">
            <a:spLocks/>
          </p:cNvSpPr>
          <p:nvPr/>
        </p:nvSpPr>
        <p:spPr>
          <a:xfrm>
            <a:off x="8604448" y="6525344"/>
            <a:ext cx="528558" cy="365010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4F6F387-82B4-4178-94AD-AA1EBE568191}" type="slidenum">
              <a:rPr lang="en-US" altLang="ko-KR" smtClean="0">
                <a:solidFill>
                  <a:schemeClr val="bg2"/>
                </a:solidFill>
              </a:rPr>
              <a:pPr/>
              <a:t>53</a:t>
            </a:fld>
            <a:endParaRPr lang="en-US" altLang="ko-KR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24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801TGp_technology_dark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21245D"/>
        </a:dk2>
        <a:lt2>
          <a:srgbClr val="FFD1AB"/>
        </a:lt2>
        <a:accent1>
          <a:srgbClr val="DA6868"/>
        </a:accent1>
        <a:accent2>
          <a:srgbClr val="FFB625"/>
        </a:accent2>
        <a:accent3>
          <a:srgbClr val="ABACB6"/>
        </a:accent3>
        <a:accent4>
          <a:srgbClr val="DADADA"/>
        </a:accent4>
        <a:accent5>
          <a:srgbClr val="EAB9B9"/>
        </a:accent5>
        <a:accent6>
          <a:srgbClr val="E7A520"/>
        </a:accent6>
        <a:hlink>
          <a:srgbClr val="FF863B"/>
        </a:hlink>
        <a:folHlink>
          <a:srgbClr val="C2AE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3366"/>
        </a:dk2>
        <a:lt2>
          <a:srgbClr val="FFFF99"/>
        </a:lt2>
        <a:accent1>
          <a:srgbClr val="56C9E0"/>
        </a:accent1>
        <a:accent2>
          <a:srgbClr val="C2894A"/>
        </a:accent2>
        <a:accent3>
          <a:srgbClr val="AAADB8"/>
        </a:accent3>
        <a:accent4>
          <a:srgbClr val="DADADA"/>
        </a:accent4>
        <a:accent5>
          <a:srgbClr val="B4E1ED"/>
        </a:accent5>
        <a:accent6>
          <a:srgbClr val="B07C42"/>
        </a:accent6>
        <a:hlink>
          <a:srgbClr val="ABA83E"/>
        </a:hlink>
        <a:folHlink>
          <a:srgbClr val="3AB88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14A5B"/>
        </a:dk2>
        <a:lt2>
          <a:srgbClr val="D3F6BC"/>
        </a:lt2>
        <a:accent1>
          <a:srgbClr val="9571C5"/>
        </a:accent1>
        <a:accent2>
          <a:srgbClr val="5DB5E1"/>
        </a:accent2>
        <a:accent3>
          <a:srgbClr val="AAB1B5"/>
        </a:accent3>
        <a:accent4>
          <a:srgbClr val="DADADA"/>
        </a:accent4>
        <a:accent5>
          <a:srgbClr val="C8BBDF"/>
        </a:accent5>
        <a:accent6>
          <a:srgbClr val="53A4CC"/>
        </a:accent6>
        <a:hlink>
          <a:srgbClr val="56C43C"/>
        </a:hlink>
        <a:folHlink>
          <a:srgbClr val="E49A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801TGp_technology_dark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21245D"/>
        </a:dk2>
        <a:lt2>
          <a:srgbClr val="FFD1AB"/>
        </a:lt2>
        <a:accent1>
          <a:srgbClr val="DA6868"/>
        </a:accent1>
        <a:accent2>
          <a:srgbClr val="FFB625"/>
        </a:accent2>
        <a:accent3>
          <a:srgbClr val="ABACB6"/>
        </a:accent3>
        <a:accent4>
          <a:srgbClr val="DADADA"/>
        </a:accent4>
        <a:accent5>
          <a:srgbClr val="EAB9B9"/>
        </a:accent5>
        <a:accent6>
          <a:srgbClr val="E7A520"/>
        </a:accent6>
        <a:hlink>
          <a:srgbClr val="FF863B"/>
        </a:hlink>
        <a:folHlink>
          <a:srgbClr val="C2AE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3366"/>
        </a:dk2>
        <a:lt2>
          <a:srgbClr val="FFFF99"/>
        </a:lt2>
        <a:accent1>
          <a:srgbClr val="56C9E0"/>
        </a:accent1>
        <a:accent2>
          <a:srgbClr val="C2894A"/>
        </a:accent2>
        <a:accent3>
          <a:srgbClr val="AAADB8"/>
        </a:accent3>
        <a:accent4>
          <a:srgbClr val="DADADA"/>
        </a:accent4>
        <a:accent5>
          <a:srgbClr val="B4E1ED"/>
        </a:accent5>
        <a:accent6>
          <a:srgbClr val="B07C42"/>
        </a:accent6>
        <a:hlink>
          <a:srgbClr val="ABA83E"/>
        </a:hlink>
        <a:folHlink>
          <a:srgbClr val="3AB88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14A5B"/>
        </a:dk2>
        <a:lt2>
          <a:srgbClr val="D3F6BC"/>
        </a:lt2>
        <a:accent1>
          <a:srgbClr val="9571C5"/>
        </a:accent1>
        <a:accent2>
          <a:srgbClr val="5DB5E1"/>
        </a:accent2>
        <a:accent3>
          <a:srgbClr val="AAB1B5"/>
        </a:accent3>
        <a:accent4>
          <a:srgbClr val="DADADA"/>
        </a:accent4>
        <a:accent5>
          <a:srgbClr val="C8BBDF"/>
        </a:accent5>
        <a:accent6>
          <a:srgbClr val="53A4CC"/>
        </a:accent6>
        <a:hlink>
          <a:srgbClr val="56C43C"/>
        </a:hlink>
        <a:folHlink>
          <a:srgbClr val="E49A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맑은 고딕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맑은 고딕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801TGp_technology_dark</Template>
  <TotalTime>28975</TotalTime>
  <Words>1607</Words>
  <Application>Microsoft Office PowerPoint</Application>
  <PresentationFormat>화면 슬라이드 쇼(4:3)</PresentationFormat>
  <Paragraphs>469</Paragraphs>
  <Slides>53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53</vt:i4>
      </vt:variant>
    </vt:vector>
  </HeadingPairs>
  <TitlesOfParts>
    <vt:vector size="62" baseType="lpstr">
      <vt:lpstr>굴림</vt:lpstr>
      <vt:lpstr>맑은 고딕</vt:lpstr>
      <vt:lpstr>Arial</vt:lpstr>
      <vt:lpstr>Arial Black</vt:lpstr>
      <vt:lpstr>Cambria Math</vt:lpstr>
      <vt:lpstr>Times New Roman</vt:lpstr>
      <vt:lpstr>Wingdings</vt:lpstr>
      <vt:lpstr>801TGp_technology_dark</vt:lpstr>
      <vt:lpstr>1_801TGp_technology_dark</vt:lpstr>
      <vt:lpstr>Education 3.0 for  Transforming Teaching &amp; Learning:  a Flipped Learning Experience  at KAIST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What are the most helpful for your study?</vt:lpstr>
      <vt:lpstr>Failed Mission of Education?</vt:lpstr>
      <vt:lpstr>‘LectureFail’ Project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Education 3.0 Class Model</vt:lpstr>
      <vt:lpstr>Interactive Teaching &amp; Learning in Class</vt:lpstr>
      <vt:lpstr>Changes for Interaction</vt:lpstr>
      <vt:lpstr>Interactive Classrooms</vt:lpstr>
      <vt:lpstr>Online Self-Learning System: e-Learning</vt:lpstr>
      <vt:lpstr>PowerPoint 프레젠테이션</vt:lpstr>
      <vt:lpstr>Overall Satisfaction</vt:lpstr>
      <vt:lpstr>Overall Satisfaction: 4.1</vt:lpstr>
      <vt:lpstr>Overall Satisfaction: 3.9</vt:lpstr>
      <vt:lpstr>Student Feedback (2013)</vt:lpstr>
      <vt:lpstr>Interactive vs. Noninteractive Class</vt:lpstr>
      <vt:lpstr>Better Exam Scores</vt:lpstr>
      <vt:lpstr>Better University Class Evaluation</vt:lpstr>
      <vt:lpstr>Initial Expectation vs. Final Satisfaction </vt:lpstr>
      <vt:lpstr>Changes in Learning Methods &amp; Habits</vt:lpstr>
      <vt:lpstr>Professor Feedback (Fall 2013)</vt:lpstr>
      <vt:lpstr>Education 3.0? - Students </vt:lpstr>
      <vt:lpstr>Education 3.0? - TA</vt:lpstr>
      <vt:lpstr>Professor Feedback</vt:lpstr>
      <vt:lpstr>Case 1: Introduction to Biology</vt:lpstr>
      <vt:lpstr>Case 2: Calculus I &amp; II</vt:lpstr>
      <vt:lpstr>CASE 3: Introduction to Programming </vt:lpstr>
      <vt:lpstr>Case 4: Bioinformatics</vt:lpstr>
      <vt:lpstr>Do you need more Scientific Evidences?</vt:lpstr>
      <vt:lpstr>PowerPoint 프레젠테이션</vt:lpstr>
      <vt:lpstr>PowerPoint 프레젠테이션</vt:lpstr>
      <vt:lpstr>PowerPoint 프레젠테이션</vt:lpstr>
      <vt:lpstr>PowerPoint 프레젠테이션</vt:lpstr>
      <vt:lpstr>2017 (5 Years) Vision</vt:lpstr>
      <vt:lpstr>e-KAIST</vt:lpstr>
      <vt:lpstr>PowerPoint 프레젠테이션</vt:lpstr>
    </vt:vector>
  </TitlesOfParts>
  <Company>KAIST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KIM</dc:creator>
  <cp:lastModifiedBy>Lee Tae-Eog</cp:lastModifiedBy>
  <cp:revision>989</cp:revision>
  <cp:lastPrinted>2012-09-14T02:37:39Z</cp:lastPrinted>
  <dcterms:created xsi:type="dcterms:W3CDTF">2011-11-23T02:59:14Z</dcterms:created>
  <dcterms:modified xsi:type="dcterms:W3CDTF">2014-05-19T15:13:51Z</dcterms:modified>
</cp:coreProperties>
</file>