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42" r:id="rId1"/>
  </p:sldMasterIdLst>
  <p:notesMasterIdLst>
    <p:notesMasterId r:id="rId20"/>
  </p:notesMasterIdLst>
  <p:sldIdLst>
    <p:sldId id="256" r:id="rId2"/>
    <p:sldId id="368" r:id="rId3"/>
    <p:sldId id="394" r:id="rId4"/>
    <p:sldId id="396" r:id="rId5"/>
    <p:sldId id="395" r:id="rId6"/>
    <p:sldId id="397" r:id="rId7"/>
    <p:sldId id="371" r:id="rId8"/>
    <p:sldId id="398" r:id="rId9"/>
    <p:sldId id="399" r:id="rId10"/>
    <p:sldId id="400" r:id="rId11"/>
    <p:sldId id="401" r:id="rId12"/>
    <p:sldId id="402" r:id="rId13"/>
    <p:sldId id="403" r:id="rId14"/>
    <p:sldId id="407" r:id="rId15"/>
    <p:sldId id="404" r:id="rId16"/>
    <p:sldId id="408" r:id="rId17"/>
    <p:sldId id="405" r:id="rId18"/>
    <p:sldId id="414" r:id="rId1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827" autoAdjust="0"/>
  </p:normalViewPr>
  <p:slideViewPr>
    <p:cSldViewPr>
      <p:cViewPr>
        <p:scale>
          <a:sx n="75" d="100"/>
          <a:sy n="75" d="100"/>
        </p:scale>
        <p:origin x="-26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-3864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026C1EE5-A876-4243-B594-39165CB82A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112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baseline="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161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552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398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Times New Roman" charset="0"/>
              <a:ea typeface="ＭＳ Ｐゴシック" charset="0"/>
              <a:cs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6C1EE5-A876-4243-B594-39165CB82A59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552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4E969-4361-5545-B771-60203A10D496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6D22241-DE7B-C140-B481-7B6643FE90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41891-A5D6-714B-9B3F-EED77052A3E1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2821C-C55D-B04A-9452-AEE2A6373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281C4-C92B-1C4D-8B90-AF39B221B95B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83DB8-310E-3542-9052-4C0EBF198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1DE19-6C1D-A84E-B704-AFA0018EE22E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26CC5-75B1-9E4D-9B62-42160824EE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62676-F88A-AE49-A17A-116C8BD35395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95B17-F45D-9340-9C55-1998DC6BAE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5D54-A6B5-874C-9877-80B3FB1FCB39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BE649-1CB9-A744-A672-80C88C4B66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87F49-95AE-B141-82A3-04BD9D7550F5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CC85D-1E01-ED43-B534-7B655A3996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01002-404A-C94F-B5B0-D63C4591E14A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33D53-1C0C-3C4A-B702-09EF545EE2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GB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2A4D3-EF51-6649-AA0F-1C558B00820D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400E0-A21C-634F-93AF-55CEBE4B5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4512D-674C-CF41-A6FB-92E4396D8165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EC473-DDDE-7B4E-A84A-B601FC55B1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6ACE5-8644-3842-9A4C-CC8650C8F515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C451C-9DCF-934C-AE3E-70BD4B65EB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03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4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8D14705F-1FD7-6E42-98F7-974C697857C7}" type="datetime1">
              <a:rPr lang="en-US"/>
              <a:pPr>
                <a:defRPr/>
              </a:pPr>
              <a:t>29/5/14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FCE29FD-B28F-B340-8D22-5BBFCEF9A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698" r:id="rId2"/>
    <p:sldLayoutId id="2147484706" r:id="rId3"/>
    <p:sldLayoutId id="2147484699" r:id="rId4"/>
    <p:sldLayoutId id="2147484707" r:id="rId5"/>
    <p:sldLayoutId id="2147484708" r:id="rId6"/>
    <p:sldLayoutId id="2147484700" r:id="rId7"/>
    <p:sldLayoutId id="2147484701" r:id="rId8"/>
    <p:sldLayoutId id="2147484702" r:id="rId9"/>
    <p:sldLayoutId id="2147484703" r:id="rId10"/>
    <p:sldLayoutId id="21474847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charset="0"/>
          <a:ea typeface="ＭＳ Ｐゴシック" charset="-128"/>
          <a:cs typeface="ＭＳ Ｐゴシック" charset="-128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charset="0"/>
        <a:buChar char="•"/>
        <a:defRPr sz="28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charset="0"/>
        <a:buChar char="▫"/>
        <a:defRPr sz="2600" kern="1200">
          <a:solidFill>
            <a:schemeClr val="accent2"/>
          </a:solidFill>
          <a:latin typeface="+mn-lt"/>
          <a:ea typeface="ＭＳ Ｐゴシック" charset="-128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charset="2"/>
        <a:buChar char=""/>
        <a:defRPr sz="2400" kern="1200">
          <a:solidFill>
            <a:schemeClr val="accent1"/>
          </a:solidFill>
          <a:latin typeface="+mn-lt"/>
          <a:ea typeface="ＭＳ Ｐゴシック" charset="-128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charset="2"/>
        <a:buChar char=""/>
        <a:defRPr sz="2200" kern="1200">
          <a:solidFill>
            <a:schemeClr val="accent1"/>
          </a:solidFill>
          <a:latin typeface="+mn-lt"/>
          <a:ea typeface="ＭＳ Ｐゴシック" charset="-128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charset="0"/>
        <a:buChar char="▫"/>
        <a:defRPr sz="2000" kern="1200">
          <a:solidFill>
            <a:srgbClr val="A04DA3"/>
          </a:solidFill>
          <a:latin typeface="+mn-lt"/>
          <a:ea typeface="ＭＳ Ｐゴシック" charset="-128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hyperlink" Target="http://uvision.hku.hk/playvideo.php?mid=15480" TargetMode="External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6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22204" y="898972"/>
            <a:ext cx="5220072" cy="2160240"/>
          </a:xfrm>
        </p:spPr>
        <p:txBody>
          <a:bodyPr anchor="ctr"/>
          <a:lstStyle/>
          <a:p>
            <a:pPr algn="ctr"/>
            <a:r>
              <a:rPr lang="en-US" sz="2000" b="1" dirty="0" smtClean="0">
                <a:latin typeface="Arial"/>
                <a:ea typeface="Calibri" charset="0"/>
                <a:cs typeface="Arial"/>
              </a:rPr>
              <a:t>The Centre for the Enhancement of</a:t>
            </a:r>
            <a:br>
              <a:rPr lang="en-US" sz="2000" b="1" dirty="0" smtClean="0">
                <a:latin typeface="Arial"/>
                <a:ea typeface="Calibri" charset="0"/>
                <a:cs typeface="Arial"/>
              </a:rPr>
            </a:br>
            <a:r>
              <a:rPr lang="en-US" sz="2000" b="1" dirty="0" smtClean="0">
                <a:latin typeface="Arial"/>
                <a:ea typeface="Calibri" charset="0"/>
                <a:cs typeface="Arial"/>
              </a:rPr>
              <a:t>Teaching and Learning (CETL)</a:t>
            </a:r>
            <a:r>
              <a:rPr lang="en-US" sz="2400" b="1" dirty="0" smtClean="0">
                <a:latin typeface="Arial"/>
                <a:ea typeface="Calibri" charset="0"/>
                <a:cs typeface="Arial"/>
              </a:rPr>
              <a:t/>
            </a:r>
            <a:br>
              <a:rPr lang="en-US" sz="2400" b="1" dirty="0" smtClean="0">
                <a:latin typeface="Arial"/>
                <a:ea typeface="Calibri" charset="0"/>
                <a:cs typeface="Arial"/>
              </a:rPr>
            </a:br>
            <a:r>
              <a:rPr lang="en-US" sz="2400" b="1" dirty="0" smtClean="0">
                <a:latin typeface="Arial"/>
                <a:ea typeface="Calibri" charset="0"/>
                <a:cs typeface="Arial"/>
              </a:rPr>
              <a:t/>
            </a:r>
            <a:br>
              <a:rPr lang="en-US" sz="2400" b="1" dirty="0" smtClean="0">
                <a:latin typeface="Arial"/>
                <a:ea typeface="Calibri" charset="0"/>
                <a:cs typeface="Arial"/>
              </a:rPr>
            </a:br>
            <a:r>
              <a:rPr lang="en-US" sz="2000" i="1" dirty="0">
                <a:latin typeface="Arial"/>
                <a:ea typeface="Calibri" charset="0"/>
                <a:cs typeface="Arial"/>
              </a:rPr>
              <a:t>F</a:t>
            </a:r>
            <a:r>
              <a:rPr lang="en-US" sz="2000" i="1" dirty="0" smtClean="0">
                <a:latin typeface="Arial"/>
                <a:ea typeface="Calibri" charset="0"/>
                <a:cs typeface="Arial"/>
              </a:rPr>
              <a:t>rom </a:t>
            </a:r>
            <a:r>
              <a:rPr lang="en-US" sz="2000" i="1" dirty="0">
                <a:latin typeface="Arial"/>
                <a:ea typeface="Calibri" charset="0"/>
                <a:cs typeface="Arial"/>
              </a:rPr>
              <a:t>T</a:t>
            </a:r>
            <a:r>
              <a:rPr lang="en-US" sz="2000" i="1" dirty="0" smtClean="0">
                <a:latin typeface="Arial"/>
                <a:ea typeface="Calibri" charset="0"/>
                <a:cs typeface="Arial"/>
              </a:rPr>
              <a:t>eaching </a:t>
            </a:r>
            <a:r>
              <a:rPr lang="en-US" sz="2000" i="1" dirty="0">
                <a:latin typeface="Arial"/>
                <a:ea typeface="Calibri" charset="0"/>
                <a:cs typeface="Arial"/>
              </a:rPr>
              <a:t>and L</a:t>
            </a:r>
            <a:r>
              <a:rPr lang="en-US" sz="2000" i="1" dirty="0" smtClean="0">
                <a:latin typeface="Arial"/>
                <a:ea typeface="Calibri" charset="0"/>
                <a:cs typeface="Arial"/>
              </a:rPr>
              <a:t>earning Strategy</a:t>
            </a:r>
            <a:br>
              <a:rPr lang="en-US" sz="2000" i="1" dirty="0" smtClean="0">
                <a:latin typeface="Arial"/>
                <a:ea typeface="Calibri" charset="0"/>
                <a:cs typeface="Arial"/>
              </a:rPr>
            </a:br>
            <a:r>
              <a:rPr lang="en-US" sz="2000" i="1" dirty="0" smtClean="0">
                <a:latin typeface="Arial"/>
                <a:ea typeface="Calibri" charset="0"/>
                <a:cs typeface="Arial"/>
              </a:rPr>
              <a:t>to Quality Enhancement</a:t>
            </a:r>
            <a:r>
              <a:rPr lang="en-US" sz="2000" dirty="0"/>
              <a:t/>
            </a:r>
            <a:br>
              <a:rPr lang="en-US" sz="2000" dirty="0"/>
            </a:br>
            <a:endParaRPr lang="en-GB" sz="2000" i="1" dirty="0">
              <a:latin typeface="Arial"/>
              <a:ea typeface="Calibri" charset="0"/>
              <a:cs typeface="Arial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1296" y="4559424"/>
            <a:ext cx="7139136" cy="1317848"/>
          </a:xfrm>
        </p:spPr>
        <p:txBody>
          <a:bodyPr anchor="ctr"/>
          <a:lstStyle/>
          <a:p>
            <a:pPr marL="63500" algn="ctr" eaLnBrk="1" hangingPunct="1"/>
            <a:r>
              <a:rPr lang="en-GB" sz="1800" dirty="0" smtClean="0">
                <a:latin typeface="Arial" charset="0"/>
                <a:ea typeface="Calibri" charset="0"/>
                <a:cs typeface="Calibri" charset="0"/>
              </a:rPr>
              <a:t>Professor Grahame Bilbow</a:t>
            </a:r>
          </a:p>
          <a:p>
            <a:pPr marL="63500" algn="ctr" eaLnBrk="1" hangingPunct="1"/>
            <a:r>
              <a:rPr lang="en-GB" sz="1800" dirty="0" smtClean="0">
                <a:latin typeface="Arial" charset="0"/>
                <a:ea typeface="Calibri" charset="0"/>
                <a:cs typeface="Calibri" charset="0"/>
              </a:rPr>
              <a:t>Director, Centre for the Enhancement of Teaching and Learning</a:t>
            </a:r>
          </a:p>
          <a:p>
            <a:pPr marL="63500" algn="ctr" eaLnBrk="1" hangingPunct="1"/>
            <a:r>
              <a:rPr lang="en-GB" sz="1800" b="1" dirty="0" smtClean="0">
                <a:latin typeface="Arial" charset="0"/>
                <a:ea typeface="Calibri" charset="0"/>
                <a:cs typeface="Calibri" charset="0"/>
              </a:rPr>
              <a:t>The University of Hong Kong</a:t>
            </a:r>
          </a:p>
          <a:p>
            <a:pPr marL="63500" algn="ctr" eaLnBrk="1" hangingPunct="1">
              <a:buFont typeface="Wingdings 2" charset="2"/>
              <a:buNone/>
            </a:pPr>
            <a:endParaRPr lang="en-GB" sz="1600" dirty="0">
              <a:latin typeface="Arial" charset="0"/>
              <a:ea typeface="Calibri" charset="0"/>
              <a:cs typeface="Calibri" charset="0"/>
            </a:endParaRPr>
          </a:p>
        </p:txBody>
      </p:sp>
      <p:pic>
        <p:nvPicPr>
          <p:cNvPr id="2" name="Picture 1" descr="HKU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3810000" cy="2222500"/>
          </a:xfrm>
          <a:prstGeom prst="rect">
            <a:avLst/>
          </a:prstGeom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28" y="4581128"/>
            <a:ext cx="10668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 algn="ctr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Outstanding Teaching Award (Team) Winners 2013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Picture 6" descr="Award page.p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04864"/>
            <a:ext cx="5332558" cy="2966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50698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Traditional Higher Education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Picture 7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2" name="Picture 1" descr="Jigsaw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44824"/>
            <a:ext cx="5296644" cy="4546286"/>
          </a:xfrm>
          <a:prstGeom prst="rect">
            <a:avLst/>
          </a:prstGeom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5" name="Rounded Rectangle 4"/>
          <p:cNvSpPr/>
          <p:nvPr/>
        </p:nvSpPr>
        <p:spPr>
          <a:xfrm rot="19937305">
            <a:off x="1631341" y="2651326"/>
            <a:ext cx="3240360" cy="2088232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N</a:t>
            </a:r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arrow</a:t>
            </a:r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, </a:t>
            </a:r>
            <a:endParaRPr lang="en-US" sz="1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  <a:p>
            <a:pPr algn="ctr"/>
            <a:r>
              <a:rPr lang="en-US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Specialised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Academic</a:t>
            </a:r>
          </a:p>
          <a:p>
            <a:pPr algn="ctr"/>
            <a:r>
              <a:rPr lang="en-US" sz="1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P</a:t>
            </a:r>
            <a:r>
              <a:rPr lang="en-US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rogrammes</a:t>
            </a:r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 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 rot="20000023">
            <a:off x="3211775" y="1988840"/>
            <a:ext cx="3240360" cy="2016224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Few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Flexible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pathways</a:t>
            </a:r>
            <a:r>
              <a:rPr lang="en-GB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 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9" name="Rounded Rectangle 8"/>
          <p:cNvSpPr/>
          <p:nvPr/>
        </p:nvSpPr>
        <p:spPr>
          <a:xfrm rot="19937164">
            <a:off x="2334684" y="4231333"/>
            <a:ext cx="3240360" cy="2016224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Traditional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emphasis on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lectures and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book</a:t>
            </a:r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-</a:t>
            </a:r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based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learning</a:t>
            </a:r>
            <a:r>
              <a:rPr lang="en-GB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 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0" name="Rounded Rectangle 9"/>
          <p:cNvSpPr/>
          <p:nvPr/>
        </p:nvSpPr>
        <p:spPr>
          <a:xfrm rot="19985034">
            <a:off x="4564812" y="3524856"/>
            <a:ext cx="3240360" cy="2016224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Examinations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requiring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book</a:t>
            </a:r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-</a:t>
            </a:r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based</a:t>
            </a: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/>
                <a:cs typeface="Arial"/>
              </a:rPr>
              <a:t>revision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3320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The Changing World of Higher Education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2" name="Picture 11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043608" y="1772816"/>
            <a:ext cx="3528392" cy="2016224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What exactly is the purpose of a university </a:t>
            </a:r>
            <a:r>
              <a:rPr lang="en-US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education</a:t>
            </a:r>
            <a:r>
              <a:rPr lang="en-US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?</a:t>
            </a:r>
            <a:endParaRPr lang="en-US" sz="2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16016" y="1772816"/>
            <a:ext cx="3528392" cy="2016224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How can we ensure that a university education is worthwhile and relevant?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43608" y="3933056"/>
            <a:ext cx="3528392" cy="2016224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How should universities facilitate student learning?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16016" y="3933056"/>
            <a:ext cx="3528392" cy="2016224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How should universities measure students’ learning? </a:t>
            </a:r>
          </a:p>
        </p:txBody>
      </p:sp>
    </p:spTree>
    <p:extLst>
      <p:ext uri="{BB962C8B-B14F-4D97-AF65-F5344CB8AC3E}">
        <p14:creationId xmlns:p14="http://schemas.microsoft.com/office/powerpoint/2010/main" val="3709739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The University of Hong Kong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7" name="Picture 6" descr="HKU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00808"/>
            <a:ext cx="752828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666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Past and Present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1628800"/>
            <a:ext cx="74888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1st </a:t>
            </a:r>
            <a:r>
              <a:rPr lang="en-US" sz="2000" dirty="0">
                <a:ea typeface="Arial" charset="0"/>
                <a:cs typeface="Arial" charset="0"/>
              </a:rPr>
              <a:t>University in Hong Kong, established in 1912, serving the needs of local Chinese students.  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dirty="0" smtClean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Started with Arts, Engineering and Medicine; </a:t>
            </a:r>
            <a:r>
              <a:rPr lang="en-US" sz="2000" dirty="0">
                <a:ea typeface="Arial" charset="0"/>
                <a:cs typeface="Arial" charset="0"/>
              </a:rPr>
              <a:t>now ten Faculties (Arts, Science, Engineering, Architecture, Medicine, Dentistry, Law, Social Sciences, Business and Economics, and Education) + </a:t>
            </a:r>
            <a:r>
              <a:rPr lang="en-US" sz="2000" dirty="0" err="1" smtClean="0">
                <a:ea typeface="Arial" charset="0"/>
                <a:cs typeface="Arial" charset="0"/>
              </a:rPr>
              <a:t>Centres</a:t>
            </a:r>
            <a:r>
              <a:rPr lang="en-US" sz="2000" dirty="0" smtClean="0">
                <a:ea typeface="Arial" charset="0"/>
                <a:cs typeface="Arial" charset="0"/>
              </a:rPr>
              <a:t>, etc.  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dirty="0" smtClean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Initially </a:t>
            </a:r>
            <a:r>
              <a:rPr lang="en-US" sz="2000" dirty="0">
                <a:ea typeface="Arial" charset="0"/>
                <a:cs typeface="Arial" charset="0"/>
              </a:rPr>
              <a:t>intended to educate young Hong Kong Chinese students; now </a:t>
            </a:r>
            <a:r>
              <a:rPr lang="en-US" sz="2000" dirty="0" smtClean="0">
                <a:ea typeface="Arial" charset="0"/>
                <a:cs typeface="Arial" charset="0"/>
              </a:rPr>
              <a:t>highly </a:t>
            </a:r>
            <a:r>
              <a:rPr lang="en-US" sz="2000" dirty="0" err="1" smtClean="0">
                <a:ea typeface="Arial" charset="0"/>
                <a:cs typeface="Arial" charset="0"/>
              </a:rPr>
              <a:t>internationalised</a:t>
            </a:r>
            <a:r>
              <a:rPr lang="en-US" sz="2000" dirty="0" smtClean="0">
                <a:ea typeface="Arial" charset="0"/>
                <a:cs typeface="Arial" charset="0"/>
              </a:rPr>
              <a:t> </a:t>
            </a:r>
            <a:r>
              <a:rPr lang="en-US" sz="2000" dirty="0">
                <a:ea typeface="Arial" charset="0"/>
                <a:cs typeface="Arial" charset="0"/>
              </a:rPr>
              <a:t>(50% non-local students from mainland China and elsewhere, and </a:t>
            </a:r>
            <a:r>
              <a:rPr lang="en-US" sz="2000" dirty="0" smtClean="0">
                <a:ea typeface="Arial" charset="0"/>
                <a:cs typeface="Arial" charset="0"/>
              </a:rPr>
              <a:t>many international </a:t>
            </a:r>
            <a:r>
              <a:rPr lang="en-US" sz="2000" dirty="0">
                <a:ea typeface="Arial" charset="0"/>
                <a:cs typeface="Arial" charset="0"/>
              </a:rPr>
              <a:t>staff)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dirty="0" smtClean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Highly </a:t>
            </a:r>
            <a:r>
              <a:rPr lang="en-US" sz="2000" dirty="0">
                <a:ea typeface="Arial" charset="0"/>
                <a:cs typeface="Arial" charset="0"/>
              </a:rPr>
              <a:t>ranked (1st in Hong Kong, 1st in Greater China, 2nd in Asia, and 26th in the world).  </a:t>
            </a:r>
            <a:endParaRPr lang="en-GB" sz="2000" dirty="0">
              <a:ea typeface="Arial" charset="0"/>
              <a:cs typeface="Arial" charset="0"/>
            </a:endParaRPr>
          </a:p>
        </p:txBody>
      </p:sp>
      <p:pic>
        <p:nvPicPr>
          <p:cNvPr id="2" name="Picture 1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45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flipH="1">
            <a:off x="899592" y="1628800"/>
            <a:ext cx="7488832" cy="4896544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992888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Teaching and Learning Environment</a:t>
            </a:r>
            <a:r>
              <a:rPr lang="en-US" sz="2400" b="1" dirty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2400" b="1" dirty="0">
                <a:latin typeface="Arial" charset="0"/>
                <a:ea typeface="Arial" charset="0"/>
                <a:cs typeface="Arial" charset="0"/>
              </a:rPr>
            </a:br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2400" b="1" dirty="0" smtClean="0">
                <a:latin typeface="Arial" charset="0"/>
                <a:ea typeface="Arial" charset="0"/>
                <a:cs typeface="Arial" charset="0"/>
              </a:rPr>
            </a:b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9" y="1718941"/>
            <a:ext cx="4824536" cy="2256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853" y="3107102"/>
            <a:ext cx="4392488" cy="1884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09" y="4466918"/>
            <a:ext cx="5333458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6372200" y="5229200"/>
            <a:ext cx="201622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Experiential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Learning</a:t>
            </a:r>
            <a:endParaRPr lang="en-US" sz="24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5868144" y="2060848"/>
            <a:ext cx="252028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eaLnBrk="0" hangingPunct="0">
              <a:defRPr sz="2400" b="1">
                <a:solidFill>
                  <a:schemeClr val="bg1"/>
                </a:solidFill>
                <a:ea typeface="Arial" charset="0"/>
                <a:cs typeface="Arial" charset="0"/>
              </a:defRPr>
            </a:lvl1pPr>
            <a:lvl2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2pPr>
            <a:lvl3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3pPr>
            <a:lvl4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4pPr>
            <a:lvl5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9pPr>
          </a:lstStyle>
          <a:p>
            <a:r>
              <a:rPr lang="en-US" dirty="0"/>
              <a:t>Creative Use</a:t>
            </a:r>
          </a:p>
          <a:p>
            <a:r>
              <a:rPr lang="en-US" dirty="0"/>
              <a:t>of Space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043608" y="3958586"/>
            <a:ext cx="280831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ctr" eaLnBrk="0" hangingPunct="0">
              <a:defRPr sz="2400" b="1">
                <a:solidFill>
                  <a:schemeClr val="bg1"/>
                </a:solidFill>
                <a:ea typeface="Arial" charset="0"/>
                <a:cs typeface="Arial" charset="0"/>
              </a:defRPr>
            </a:lvl1pPr>
            <a:lvl2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2pPr>
            <a:lvl3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3pPr>
            <a:lvl4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4pPr>
            <a:lvl5pPr eaLnBrk="0" hangingPunct="0">
              <a:defRPr sz="4000">
                <a:solidFill>
                  <a:schemeClr val="tx2"/>
                </a:solidFill>
                <a:latin typeface="Trebuchet MS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charset="0"/>
              </a:defRPr>
            </a:lvl9pPr>
          </a:lstStyle>
          <a:p>
            <a:r>
              <a:rPr lang="en-US" dirty="0"/>
              <a:t>Flexible Learning</a:t>
            </a:r>
          </a:p>
        </p:txBody>
      </p:sp>
      <p:pic>
        <p:nvPicPr>
          <p:cNvPr id="14" name="Picture 13" descr="HKU1.gif"/>
          <p:cNvPicPr>
            <a:picLocks noChangeAspect="1"/>
          </p:cNvPicPr>
          <p:nvPr/>
        </p:nvPicPr>
        <p:blipFill>
          <a:blip r:embed="rId6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17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1" grpId="1"/>
      <p:bldP spid="9" grpId="1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The Changing Curriculum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1628800"/>
            <a:ext cx="74888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ea typeface="Arial" charset="0"/>
                <a:cs typeface="Arial" charset="0"/>
              </a:rPr>
              <a:t>Outcome Based Approach to Student Learning (OBASL)</a:t>
            </a:r>
            <a:endParaRPr lang="en-GB" sz="2000" b="1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i="1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i="1" dirty="0">
                <a:ea typeface="Arial" charset="0"/>
                <a:cs typeface="Arial" charset="0"/>
              </a:rPr>
              <a:t>“clearly focusing and organizing everything in an educational system around what is essential for all students to be able to do successfully at the end of their learning experiences” (</a:t>
            </a:r>
            <a:r>
              <a:rPr lang="en-US" sz="2000" i="1" dirty="0" err="1">
                <a:ea typeface="Arial" charset="0"/>
                <a:cs typeface="Arial" charset="0"/>
              </a:rPr>
              <a:t>Spady</a:t>
            </a:r>
            <a:r>
              <a:rPr lang="en-US" sz="2000" i="1" dirty="0">
                <a:ea typeface="Arial" charset="0"/>
                <a:cs typeface="Arial" charset="0"/>
              </a:rPr>
              <a:t>, 1994, p.12)</a:t>
            </a:r>
            <a:r>
              <a:rPr lang="en-GB" sz="2000" i="1" dirty="0">
                <a:ea typeface="Arial" charset="0"/>
                <a:cs typeface="Arial" charset="0"/>
              </a:rPr>
              <a:t> </a:t>
            </a:r>
            <a:endParaRPr lang="en-GB" sz="2000" i="1" dirty="0" smtClean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GB" sz="2000" i="1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Ensuring </a:t>
            </a:r>
            <a:r>
              <a:rPr lang="en-US" sz="2000" dirty="0">
                <a:ea typeface="Arial" charset="0"/>
                <a:cs typeface="Arial" charset="0"/>
              </a:rPr>
              <a:t>that what is taught, learnt and assessed on courses and </a:t>
            </a:r>
            <a:r>
              <a:rPr lang="en-US" sz="2000" dirty="0" err="1">
                <a:ea typeface="Arial" charset="0"/>
                <a:cs typeface="Arial" charset="0"/>
              </a:rPr>
              <a:t>programmes</a:t>
            </a:r>
            <a:r>
              <a:rPr lang="en-US" sz="2000" dirty="0">
                <a:ea typeface="Arial" charset="0"/>
                <a:cs typeface="Arial" charset="0"/>
              </a:rPr>
              <a:t> </a:t>
            </a:r>
            <a:r>
              <a:rPr lang="en-US" sz="2000" dirty="0" smtClean="0">
                <a:ea typeface="Arial" charset="0"/>
                <a:cs typeface="Arial" charset="0"/>
              </a:rPr>
              <a:t>dovetails </a:t>
            </a:r>
            <a:r>
              <a:rPr lang="en-US" sz="2000" dirty="0">
                <a:ea typeface="Arial" charset="0"/>
                <a:cs typeface="Arial" charset="0"/>
              </a:rPr>
              <a:t>directly and </a:t>
            </a:r>
            <a:r>
              <a:rPr lang="en-US" sz="2000" dirty="0" smtClean="0">
                <a:ea typeface="Arial" charset="0"/>
                <a:cs typeface="Arial" charset="0"/>
              </a:rPr>
              <a:t>explicitly </a:t>
            </a:r>
            <a:r>
              <a:rPr lang="en-US" sz="2000" dirty="0">
                <a:ea typeface="Arial" charset="0"/>
                <a:cs typeface="Arial" charset="0"/>
              </a:rPr>
              <a:t>with the University’s broad educational aims.  </a:t>
            </a:r>
            <a:endParaRPr lang="en-US" sz="2000" dirty="0" smtClean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smtClean="0">
                <a:ea typeface="Arial" charset="0"/>
                <a:cs typeface="Arial" charset="0"/>
              </a:rPr>
              <a:t>Ensuring </a:t>
            </a:r>
            <a:r>
              <a:rPr lang="en-US" sz="2000" dirty="0">
                <a:ea typeface="Arial" charset="0"/>
                <a:cs typeface="Arial" charset="0"/>
              </a:rPr>
              <a:t>that the University’s educational aims are demonstrably achieved through every individual student’s learning </a:t>
            </a:r>
            <a:r>
              <a:rPr lang="en-US" sz="2000" dirty="0" smtClean="0">
                <a:ea typeface="Arial" charset="0"/>
                <a:cs typeface="Arial" charset="0"/>
              </a:rPr>
              <a:t>experiences</a:t>
            </a:r>
            <a:r>
              <a:rPr lang="en-GB" sz="2000" dirty="0" smtClean="0">
                <a:ea typeface="Arial" charset="0"/>
                <a:cs typeface="Arial" charset="0"/>
              </a:rPr>
              <a:t>.</a:t>
            </a:r>
            <a:endParaRPr lang="en-GB" sz="2000" dirty="0">
              <a:ea typeface="Arial" charset="0"/>
              <a:cs typeface="Arial" charset="0"/>
            </a:endParaRPr>
          </a:p>
          <a:p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11" name="Picture 10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4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The Changing Curriculum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1673513"/>
            <a:ext cx="6408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ea typeface="Arial" charset="0"/>
                <a:cs typeface="Arial" charset="0"/>
              </a:rPr>
              <a:t>The </a:t>
            </a:r>
            <a:r>
              <a:rPr lang="en-US" sz="2000" b="1" dirty="0">
                <a:ea typeface="Arial" charset="0"/>
                <a:cs typeface="Arial" charset="0"/>
              </a:rPr>
              <a:t>Four Year Curriculum</a:t>
            </a:r>
            <a:endParaRPr lang="en-GB" sz="2000" b="1" dirty="0">
              <a:ea typeface="Arial" charset="0"/>
              <a:cs typeface="Arial" charset="0"/>
            </a:endParaRPr>
          </a:p>
          <a:p>
            <a:r>
              <a:rPr lang="en-US" sz="2000" dirty="0" smtClean="0"/>
              <a:t>The Hong </a:t>
            </a:r>
            <a:r>
              <a:rPr lang="en-US" sz="2000" dirty="0"/>
              <a:t>Kong Government announced </a:t>
            </a:r>
            <a:r>
              <a:rPr lang="en-US" sz="2000" dirty="0" smtClean="0"/>
              <a:t>in 2004 that </a:t>
            </a:r>
            <a:r>
              <a:rPr lang="en-US" sz="2000" dirty="0"/>
              <a:t>from 2012, undergraduate education should typically be of </a:t>
            </a:r>
            <a:r>
              <a:rPr lang="en-US" sz="2000" dirty="0" smtClean="0"/>
              <a:t>four years’ duration - ‘</a:t>
            </a:r>
            <a:r>
              <a:rPr lang="en-US" sz="2000" dirty="0"/>
              <a:t>3+3+</a:t>
            </a:r>
            <a:r>
              <a:rPr lang="en-US" sz="2000" dirty="0" smtClean="0"/>
              <a:t>4’ reform.</a:t>
            </a:r>
          </a:p>
        </p:txBody>
      </p:sp>
      <p:pic>
        <p:nvPicPr>
          <p:cNvPr id="7" name="Picture 6" descr="UGC cover.png"/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052736"/>
            <a:ext cx="1493406" cy="21024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7584" y="3263493"/>
            <a:ext cx="76328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HKU Educational Aims:</a:t>
            </a:r>
            <a:endParaRPr lang="en-GB" sz="2000" i="1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Pursuit of academic/professional excellence, critical intellectual enquiry and life-long learning</a:t>
            </a:r>
            <a:endParaRPr lang="en-GB" sz="2000" i="1" dirty="0"/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Tackling novel situations and ill-defined problems</a:t>
            </a:r>
            <a:endParaRPr lang="en-GB" sz="2000" i="1" dirty="0"/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Critical self-reflection, greater understanding of others, and upholding personal and professional ethics </a:t>
            </a:r>
            <a:endParaRPr lang="en-GB" sz="2000" i="1" dirty="0"/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Intercultural understanding and global citizenship</a:t>
            </a:r>
            <a:endParaRPr lang="en-GB" sz="2000" i="1" dirty="0"/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Communication and collaboration</a:t>
            </a:r>
            <a:endParaRPr lang="en-GB" sz="2000" i="1" dirty="0"/>
          </a:p>
          <a:p>
            <a:pPr marL="457200" lvl="0" indent="-457200">
              <a:buFont typeface="Arial"/>
              <a:buChar char="•"/>
            </a:pPr>
            <a:r>
              <a:rPr lang="en-US" sz="2000" i="1" dirty="0"/>
              <a:t>Leadership and advocacy for the improvement of the human condition</a:t>
            </a:r>
            <a:endParaRPr lang="en-GB" sz="2000" i="1" dirty="0"/>
          </a:p>
          <a:p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14" name="Picture 13" descr="HKU1.gif"/>
          <p:cNvPicPr>
            <a:picLocks noChangeAspect="1"/>
          </p:cNvPicPr>
          <p:nvPr/>
        </p:nvPicPr>
        <p:blipFill>
          <a:blip r:embed="rId4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0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The Changing Curriculum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1628800"/>
            <a:ext cx="4680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endParaRPr lang="en-US" sz="2000" i="1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>
                <a:ea typeface="Arial" charset="0"/>
                <a:cs typeface="Arial" charset="0"/>
              </a:rPr>
              <a:t>Course Learning Outcomes, Programme Learning Outcomes and University Educational Aims</a:t>
            </a:r>
          </a:p>
          <a:p>
            <a:pPr marL="457200" indent="-457200">
              <a:buFont typeface="Arial"/>
              <a:buChar char="•"/>
            </a:pPr>
            <a:endParaRPr lang="en-GB" sz="2000" i="1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dirty="0" err="1" smtClean="0">
                <a:ea typeface="Arial" charset="0"/>
                <a:cs typeface="Arial" charset="0"/>
              </a:rPr>
              <a:t>Programme</a:t>
            </a:r>
            <a:r>
              <a:rPr lang="en-US" sz="2000" dirty="0" smtClean="0">
                <a:ea typeface="Arial" charset="0"/>
                <a:cs typeface="Arial" charset="0"/>
              </a:rPr>
              <a:t> maps shared with teachers and students.  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GB" sz="2000" dirty="0">
                <a:ea typeface="Arial" charset="0"/>
                <a:cs typeface="Arial" charset="0"/>
              </a:rPr>
              <a:t>The Common Core Programme:  </a:t>
            </a:r>
            <a:r>
              <a:rPr lang="en-US" sz="2000" dirty="0" smtClean="0">
                <a:ea typeface="Arial" charset="0"/>
                <a:cs typeface="Arial" charset="0"/>
              </a:rPr>
              <a:t>exploring </a:t>
            </a:r>
            <a:r>
              <a:rPr lang="en-US" sz="2000" dirty="0">
                <a:ea typeface="Arial" charset="0"/>
                <a:cs typeface="Arial" charset="0"/>
              </a:rPr>
              <a:t>issues of significance to humankind from an </a:t>
            </a:r>
            <a:r>
              <a:rPr lang="en-US" sz="2000" dirty="0" smtClean="0">
                <a:ea typeface="Arial" charset="0"/>
                <a:cs typeface="Arial" charset="0"/>
              </a:rPr>
              <a:t>interdisciplinary </a:t>
            </a:r>
            <a:r>
              <a:rPr lang="en-US" sz="2000" dirty="0">
                <a:ea typeface="Arial" charset="0"/>
                <a:cs typeface="Arial" charset="0"/>
              </a:rPr>
              <a:t>perspective</a:t>
            </a:r>
            <a:r>
              <a:rPr lang="en-GB" sz="2000" dirty="0"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0" name="Picture 9" descr="Curriculum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494" y="1772816"/>
            <a:ext cx="3480994" cy="3384376"/>
          </a:xfrm>
          <a:prstGeom prst="rect">
            <a:avLst/>
          </a:prstGeom>
        </p:spPr>
      </p:pic>
      <p:pic>
        <p:nvPicPr>
          <p:cNvPr id="15" name="Picture 14" descr="HKU1.gif"/>
          <p:cNvPicPr>
            <a:picLocks noChangeAspect="1"/>
          </p:cNvPicPr>
          <p:nvPr/>
        </p:nvPicPr>
        <p:blipFill>
          <a:blip r:embed="rId4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34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HKU: Teaching and Learning Strategy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1628800"/>
            <a:ext cx="74888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ea typeface="Arial" charset="0"/>
                <a:cs typeface="Arial" charset="0"/>
              </a:rPr>
              <a:t>Supports </a:t>
            </a:r>
            <a:r>
              <a:rPr lang="en-GB" sz="2000" b="1" dirty="0">
                <a:ea typeface="Arial" charset="0"/>
                <a:cs typeface="Arial" charset="0"/>
              </a:rPr>
              <a:t>evidence-informed teaching and learning and teaching </a:t>
            </a:r>
            <a:r>
              <a:rPr lang="en-GB" sz="2000" b="1" dirty="0" smtClean="0">
                <a:ea typeface="Arial" charset="0"/>
                <a:cs typeface="Arial" charset="0"/>
              </a:rPr>
              <a:t>excellence.  Funding allocated to: </a:t>
            </a:r>
            <a:endParaRPr lang="en-GB" sz="2000" b="1" dirty="0">
              <a:ea typeface="Arial" charset="0"/>
              <a:cs typeface="Arial" charset="0"/>
            </a:endParaRPr>
          </a:p>
          <a:p>
            <a:endParaRPr lang="en-US" sz="2000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>
                <a:ea typeface="Arial" charset="0"/>
                <a:cs typeface="Arial" charset="0"/>
              </a:rPr>
              <a:t>T</a:t>
            </a:r>
            <a:r>
              <a:rPr lang="en-GB" sz="2000" dirty="0" smtClean="0">
                <a:ea typeface="Arial" charset="0"/>
                <a:cs typeface="Arial" charset="0"/>
              </a:rPr>
              <a:t>he </a:t>
            </a:r>
            <a:r>
              <a:rPr lang="en-GB" sz="2000" dirty="0">
                <a:ea typeface="Arial" charset="0"/>
                <a:cs typeface="Arial" charset="0"/>
              </a:rPr>
              <a:t>creation and sharing of scholarship of teaching and learning in areas such as </a:t>
            </a:r>
            <a:r>
              <a:rPr lang="en-US" sz="2000" dirty="0">
                <a:ea typeface="Arial" charset="0"/>
                <a:cs typeface="Arial" charset="0"/>
              </a:rPr>
              <a:t>eLearning, curriculum design, pedagogy, assessment for learning</a:t>
            </a:r>
            <a:r>
              <a:rPr lang="en-GB" sz="2000" dirty="0">
                <a:ea typeface="Arial" charset="0"/>
                <a:cs typeface="Arial" charset="0"/>
              </a:rPr>
              <a:t>; </a:t>
            </a:r>
          </a:p>
          <a:p>
            <a:pPr marL="457200" lvl="0" indent="-457200">
              <a:buFont typeface="Arial"/>
              <a:buChar char="•"/>
            </a:pPr>
            <a:endParaRPr lang="en-GB" sz="2000" dirty="0" smtClean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>
                <a:ea typeface="Arial" charset="0"/>
                <a:cs typeface="Arial" charset="0"/>
              </a:rPr>
              <a:t>T</a:t>
            </a:r>
            <a:r>
              <a:rPr lang="en-GB" sz="2000" dirty="0" smtClean="0">
                <a:ea typeface="Arial" charset="0"/>
                <a:cs typeface="Arial" charset="0"/>
              </a:rPr>
              <a:t>he </a:t>
            </a:r>
            <a:r>
              <a:rPr lang="en-GB" sz="2000" dirty="0">
                <a:ea typeface="Arial" charset="0"/>
                <a:cs typeface="Arial" charset="0"/>
              </a:rPr>
              <a:t>international sharing of pedagogic expertise through exchange with the UK, Australia, China and so on; </a:t>
            </a:r>
          </a:p>
          <a:p>
            <a:pPr marL="457200" lvl="0" indent="-457200">
              <a:buFont typeface="Arial"/>
              <a:buChar char="•"/>
            </a:pPr>
            <a:endParaRPr lang="en-GB" sz="2000" dirty="0" smtClean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The </a:t>
            </a:r>
            <a:r>
              <a:rPr lang="en-GB" sz="2000" dirty="0">
                <a:ea typeface="Arial" charset="0"/>
                <a:cs typeface="Arial" charset="0"/>
              </a:rPr>
              <a:t>recognition of teaching excellence through a Teaching Excellence Award Scheme.</a:t>
            </a:r>
          </a:p>
          <a:p>
            <a:pPr marL="457200" indent="-457200">
              <a:buFont typeface="Arial"/>
              <a:buChar char="•"/>
            </a:pPr>
            <a:endParaRPr lang="en-GB" sz="2000" dirty="0">
              <a:ea typeface="Arial" charset="0"/>
              <a:cs typeface="Arial" charset="0"/>
            </a:endParaRPr>
          </a:p>
          <a:p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8" name="Picture 7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2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 algn="ctr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The Centre for the Enhancement of Teaching and Learning (CETL)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1947604"/>
            <a:ext cx="30243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endParaRPr lang="en-US" sz="2000" i="1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Quality Enhancement NOT Quality Assurance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GB" sz="2000" i="1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GB" sz="2000" dirty="0">
                <a:ea typeface="Arial" charset="0"/>
                <a:cs typeface="Arial" charset="0"/>
              </a:rPr>
              <a:t>Research and scholarship, professional development and reward and </a:t>
            </a:r>
            <a:r>
              <a:rPr lang="en-GB" sz="2000" dirty="0" smtClean="0">
                <a:ea typeface="Arial" charset="0"/>
                <a:cs typeface="Arial" charset="0"/>
              </a:rPr>
              <a:t>recognition.</a:t>
            </a:r>
            <a:endParaRPr lang="en-GB" sz="2000" dirty="0">
              <a:ea typeface="Arial" charset="0"/>
              <a:cs typeface="Arial" charset="0"/>
            </a:endParaRPr>
          </a:p>
        </p:txBody>
      </p:sp>
      <p:pic>
        <p:nvPicPr>
          <p:cNvPr id="11" name="Picture 10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7" name="Picture 6" descr="CETL diagram1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060848"/>
            <a:ext cx="4521715" cy="43928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0325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CETL:  Research and Development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1844824"/>
            <a:ext cx="74168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9m HK$ annual budget for teaching development projects.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endParaRPr lang="en-GB" sz="2000" dirty="0" smtClean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Currently 10m HK$ allocated to 39 projects in areas such as </a:t>
            </a:r>
            <a:r>
              <a:rPr lang="en-US" sz="2000" dirty="0"/>
              <a:t>a</a:t>
            </a:r>
            <a:r>
              <a:rPr lang="en-US" sz="2000" dirty="0" smtClean="0"/>
              <a:t>ssessment </a:t>
            </a:r>
            <a:r>
              <a:rPr lang="en-US" sz="2000" dirty="0"/>
              <a:t>tasks and assessment </a:t>
            </a:r>
            <a:r>
              <a:rPr lang="en-US" sz="2000" dirty="0" smtClean="0"/>
              <a:t>standards, </a:t>
            </a:r>
            <a:r>
              <a:rPr lang="en-US" sz="2000" dirty="0"/>
              <a:t>e</a:t>
            </a:r>
            <a:r>
              <a:rPr lang="en-US" sz="2000" dirty="0" smtClean="0"/>
              <a:t>Learning </a:t>
            </a:r>
            <a:r>
              <a:rPr lang="en-US" sz="2000" dirty="0"/>
              <a:t>and integration with Moodle </a:t>
            </a:r>
            <a:r>
              <a:rPr lang="en-US" sz="2000" dirty="0" smtClean="0"/>
              <a:t>LMS, experiential learning, and so on.</a:t>
            </a:r>
            <a:r>
              <a:rPr lang="en-GB" sz="2000" dirty="0" smtClean="0">
                <a:ea typeface="Arial" charset="0"/>
                <a:cs typeface="Arial" charset="0"/>
              </a:rPr>
              <a:t> </a:t>
            </a:r>
          </a:p>
          <a:p>
            <a:pPr marL="457200" lvl="0" indent="-457200">
              <a:buFont typeface="Arial"/>
              <a:buChar char="•"/>
            </a:pPr>
            <a:endParaRPr lang="en-GB" sz="2000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F</a:t>
            </a:r>
            <a:r>
              <a:rPr lang="en-US" sz="2000" dirty="0" err="1" smtClean="0">
                <a:ea typeface="Arial" charset="0"/>
                <a:cs typeface="Arial" charset="0"/>
              </a:rPr>
              <a:t>unding</a:t>
            </a:r>
            <a:r>
              <a:rPr lang="en-US" sz="2000" dirty="0" smtClean="0">
                <a:ea typeface="Arial" charset="0"/>
                <a:cs typeface="Arial" charset="0"/>
              </a:rPr>
              <a:t> </a:t>
            </a:r>
            <a:r>
              <a:rPr lang="en-US" sz="2000" dirty="0">
                <a:ea typeface="Arial" charset="0"/>
                <a:cs typeface="Arial" charset="0"/>
              </a:rPr>
              <a:t>to encourage international exchange and the sharing of pedagogic </a:t>
            </a:r>
            <a:r>
              <a:rPr lang="en-US" sz="2000" dirty="0" smtClean="0">
                <a:ea typeface="Arial" charset="0"/>
                <a:cs typeface="Arial" charset="0"/>
              </a:rPr>
              <a:t>expertise.</a:t>
            </a:r>
            <a:r>
              <a:rPr lang="en-GB" sz="2000" dirty="0" smtClean="0">
                <a:ea typeface="Arial" charset="0"/>
                <a:cs typeface="Arial" charset="0"/>
              </a:rPr>
              <a:t> 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GB" sz="2000" dirty="0">
              <a:ea typeface="Arial" charset="0"/>
              <a:cs typeface="Arial" charset="0"/>
            </a:endParaRPr>
          </a:p>
          <a:p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13" name="Picture 12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53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Teaching Development Grant Website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9" name="Picture 8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5556515" cy="4167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936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CETL:  Professional Development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1844824"/>
            <a:ext cx="74168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000" i="1" dirty="0" smtClean="0">
                <a:ea typeface="Arial" charset="0"/>
                <a:cs typeface="Arial" charset="0"/>
              </a:rPr>
              <a:t>Introduction </a:t>
            </a:r>
            <a:r>
              <a:rPr lang="en-US" sz="2000" i="1" dirty="0">
                <a:ea typeface="Arial" charset="0"/>
                <a:cs typeface="Arial" charset="0"/>
              </a:rPr>
              <a:t>to Teaching and Learning @ HKU</a:t>
            </a:r>
            <a:r>
              <a:rPr lang="en-US" sz="2000" dirty="0"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ea typeface="Arial" charset="0"/>
                <a:cs typeface="Arial" charset="0"/>
              </a:rPr>
              <a:t>programme</a:t>
            </a:r>
            <a:r>
              <a:rPr lang="en-US" sz="2000" dirty="0" smtClean="0">
                <a:ea typeface="Arial" charset="0"/>
                <a:cs typeface="Arial" charset="0"/>
              </a:rPr>
              <a:t> for new staff at HKU.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i="1" dirty="0" smtClean="0">
                <a:ea typeface="Arial" charset="0"/>
                <a:cs typeface="Arial" charset="0"/>
              </a:rPr>
              <a:t>Advanced </a:t>
            </a:r>
            <a:r>
              <a:rPr lang="en-US" sz="2000" i="1" dirty="0">
                <a:ea typeface="Arial" charset="0"/>
                <a:cs typeface="Arial" charset="0"/>
              </a:rPr>
              <a:t>Teaching and Learning @ HKU </a:t>
            </a:r>
            <a:r>
              <a:rPr lang="en-US" sz="2000" dirty="0" err="1" smtClean="0">
                <a:ea typeface="Arial" charset="0"/>
                <a:cs typeface="Arial" charset="0"/>
              </a:rPr>
              <a:t>programme</a:t>
            </a:r>
            <a:r>
              <a:rPr lang="en-US" sz="2000" dirty="0" smtClean="0">
                <a:ea typeface="Arial" charset="0"/>
                <a:cs typeface="Arial" charset="0"/>
              </a:rPr>
              <a:t> for staff new to university teaching.</a:t>
            </a:r>
          </a:p>
          <a:p>
            <a:pPr marL="457200" indent="-457200">
              <a:buFont typeface="Arial"/>
              <a:buChar char="•"/>
            </a:pP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sz="2000" i="1" dirty="0">
                <a:ea typeface="Arial" charset="0"/>
                <a:cs typeface="Arial" charset="0"/>
              </a:rPr>
              <a:t>Certificate of Teaching and Learning in Higher </a:t>
            </a:r>
            <a:r>
              <a:rPr lang="en-US" sz="2000" i="1" dirty="0" smtClean="0">
                <a:ea typeface="Arial" charset="0"/>
                <a:cs typeface="Arial" charset="0"/>
              </a:rPr>
              <a:t>Education</a:t>
            </a:r>
            <a:r>
              <a:rPr lang="en-US" sz="2000" dirty="0"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ea typeface="Arial" charset="0"/>
                <a:cs typeface="Arial" charset="0"/>
              </a:rPr>
              <a:t>programme</a:t>
            </a:r>
            <a:r>
              <a:rPr lang="en-US" sz="2000" dirty="0" smtClean="0">
                <a:ea typeface="Arial" charset="0"/>
                <a:cs typeface="Arial" charset="0"/>
              </a:rPr>
              <a:t> for </a:t>
            </a:r>
            <a:r>
              <a:rPr lang="en-US" sz="2000" dirty="0" err="1" smtClean="0">
                <a:ea typeface="Arial" charset="0"/>
                <a:cs typeface="Arial" charset="0"/>
              </a:rPr>
              <a:t>RPg</a:t>
            </a:r>
            <a:r>
              <a:rPr lang="en-US" sz="2000" dirty="0" smtClean="0">
                <a:ea typeface="Arial" charset="0"/>
                <a:cs typeface="Arial" charset="0"/>
              </a:rPr>
              <a:t> students with teaching and assessment duties. </a:t>
            </a: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US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Regular programme of lunchtime workshops. On average 40 per year.</a:t>
            </a:r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9" name="Picture 8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28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CETL:  Seminars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" name="Picture 9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263" y="1916832"/>
            <a:ext cx="6195089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23084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677382" cy="576064"/>
          </a:xfrm>
        </p:spPr>
        <p:txBody>
          <a:bodyPr anchor="t" anchorCtr="0"/>
          <a:lstStyle/>
          <a:p>
            <a:pPr lvl="0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CETL:  Reward and Recognition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1844824"/>
            <a:ext cx="34563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Outstanding Teaching Awards.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endParaRPr lang="en-GB" sz="2000" dirty="0" smtClean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Outstanding Teaching (Team) Awards.</a:t>
            </a:r>
          </a:p>
          <a:p>
            <a:pPr marL="457200" lvl="0" indent="-457200">
              <a:buFont typeface="Arial"/>
              <a:buChar char="•"/>
            </a:pPr>
            <a:endParaRPr lang="en-GB" sz="2000" dirty="0">
              <a:ea typeface="Arial" charset="0"/>
              <a:cs typeface="Arial" charset="0"/>
            </a:endParaRPr>
          </a:p>
          <a:p>
            <a:pPr marL="457200" lvl="0" indent="-457200">
              <a:buFont typeface="Arial"/>
              <a:buChar char="•"/>
            </a:pPr>
            <a:r>
              <a:rPr lang="en-GB" sz="2000" dirty="0" smtClean="0">
                <a:ea typeface="Arial" charset="0"/>
                <a:cs typeface="Arial" charset="0"/>
              </a:rPr>
              <a:t>University Distinguished Teaching Awards.</a:t>
            </a:r>
            <a:endParaRPr lang="en-GB" sz="2000" dirty="0">
              <a:ea typeface="Arial" charset="0"/>
              <a:cs typeface="Arial" charset="0"/>
            </a:endParaRPr>
          </a:p>
          <a:p>
            <a:pPr marL="457200" indent="-457200">
              <a:buFont typeface="Arial"/>
              <a:buChar char="•"/>
            </a:pPr>
            <a:endParaRPr lang="en-GB" sz="2000" dirty="0">
              <a:ea typeface="Arial" charset="0"/>
              <a:cs typeface="Arial" charset="0"/>
            </a:endParaRPr>
          </a:p>
          <a:p>
            <a:endParaRPr lang="en-US" sz="2000" dirty="0" smtClean="0">
              <a:ea typeface="Arial" charset="0"/>
              <a:cs typeface="Arial" charset="0"/>
            </a:endParaRPr>
          </a:p>
        </p:txBody>
      </p:sp>
      <p:pic>
        <p:nvPicPr>
          <p:cNvPr id="10" name="Picture 9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pic>
        <p:nvPicPr>
          <p:cNvPr id="2" name="Picture 1" descr="TE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16832"/>
            <a:ext cx="3131758" cy="4306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017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KU1.gif"/>
          <p:cNvPicPr>
            <a:picLocks noChangeAspect="1"/>
          </p:cNvPicPr>
          <p:nvPr/>
        </p:nvPicPr>
        <p:blipFill>
          <a:blip r:embed="rId3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80"/>
            <a:ext cx="9192237" cy="650810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5576" y="3429000"/>
            <a:ext cx="7677382" cy="576064"/>
          </a:xfrm>
        </p:spPr>
        <p:txBody>
          <a:bodyPr anchor="t" anchorCtr="0"/>
          <a:lstStyle/>
          <a:p>
            <a:pPr lvl="0" algn="ctr"/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Thank You!</a:t>
            </a:r>
            <a:endParaRPr lang="en-US" sz="2400" i="1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69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ＭＳ ゴシック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Urban.thmx</Template>
  <TotalTime>5832</TotalTime>
  <Words>749</Words>
  <Application>Microsoft Macintosh PowerPoint</Application>
  <PresentationFormat>On-screen Show (4:3)</PresentationFormat>
  <Paragraphs>121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Urban</vt:lpstr>
      <vt:lpstr>The Centre for the Enhancement of Teaching and Learning (CETL)  From Teaching and Learning Strategy to Quality Enhancement </vt:lpstr>
      <vt:lpstr>Outstanding Teaching Award (Team) Winners 2013</vt:lpstr>
      <vt:lpstr>Traditional Higher Education</vt:lpstr>
      <vt:lpstr>The Changing World of Higher Education</vt:lpstr>
      <vt:lpstr>The University of Hong Kong</vt:lpstr>
      <vt:lpstr>HKU: Past and Present</vt:lpstr>
      <vt:lpstr>HKU: Teaching and Learning Environment  </vt:lpstr>
      <vt:lpstr>HKU: The Changing Curriculum</vt:lpstr>
      <vt:lpstr>HKU: The Changing Curriculum</vt:lpstr>
      <vt:lpstr>HKU: The Changing Curriculum</vt:lpstr>
      <vt:lpstr>HKU: Teaching and Learning Strategy</vt:lpstr>
      <vt:lpstr>The Centre for the Enhancement of Teaching and Learning (CETL)</vt:lpstr>
      <vt:lpstr>CETL:  Research and Development</vt:lpstr>
      <vt:lpstr>Teaching Development Grant Website</vt:lpstr>
      <vt:lpstr>CETL:  Professional Development</vt:lpstr>
      <vt:lpstr>CETL:  Seminars</vt:lpstr>
      <vt:lpstr>CETL:  Reward and Recognition</vt:lpstr>
      <vt:lpstr>Thank You!</vt:lpstr>
    </vt:vector>
  </TitlesOfParts>
  <Company>QAA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v.bartlett</dc:creator>
  <cp:lastModifiedBy>Grahame Bilbow</cp:lastModifiedBy>
  <cp:revision>317</cp:revision>
  <cp:lastPrinted>2012-11-02T19:41:37Z</cp:lastPrinted>
  <dcterms:created xsi:type="dcterms:W3CDTF">2012-11-16T16:39:59Z</dcterms:created>
  <dcterms:modified xsi:type="dcterms:W3CDTF">2014-05-29T02:56:26Z</dcterms:modified>
</cp:coreProperties>
</file>